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0.jpg" ContentType="image/png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81" r:id="rId3"/>
    <p:sldId id="282" r:id="rId4"/>
    <p:sldId id="257" r:id="rId5"/>
    <p:sldId id="258" r:id="rId6"/>
    <p:sldId id="259" r:id="rId7"/>
    <p:sldId id="278" r:id="rId8"/>
    <p:sldId id="261" r:id="rId9"/>
    <p:sldId id="262" r:id="rId10"/>
    <p:sldId id="263" r:id="rId11"/>
    <p:sldId id="264" r:id="rId12"/>
    <p:sldId id="266" r:id="rId13"/>
    <p:sldId id="265" r:id="rId14"/>
    <p:sldId id="267" r:id="rId15"/>
    <p:sldId id="276" r:id="rId16"/>
    <p:sldId id="269" r:id="rId17"/>
    <p:sldId id="270" r:id="rId18"/>
    <p:sldId id="272" r:id="rId19"/>
    <p:sldId id="275" r:id="rId20"/>
    <p:sldId id="274" r:id="rId21"/>
  </p:sldIdLst>
  <p:sldSz cx="7559675" cy="1069181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1" userDrawn="1">
          <p15:clr>
            <a:srgbClr val="A4A3A4"/>
          </p15:clr>
        </p15:guide>
        <p15:guide id="23" pos="2381" userDrawn="1">
          <p15:clr>
            <a:srgbClr val="A4A3A4"/>
          </p15:clr>
        </p15:guide>
        <p15:guide id="24" orient="horz" pos="3368" userDrawn="1">
          <p15:clr>
            <a:srgbClr val="A4A3A4"/>
          </p15:clr>
        </p15:guide>
        <p15:guide id="27" pos="4762" userDrawn="1">
          <p15:clr>
            <a:srgbClr val="A4A3A4"/>
          </p15:clr>
        </p15:guide>
        <p15:guide id="30" pos="68" userDrawn="1">
          <p15:clr>
            <a:srgbClr val="A4A3A4"/>
          </p15:clr>
        </p15:guide>
        <p15:guide id="31" pos="4694" userDrawn="1">
          <p15:clr>
            <a:srgbClr val="A4A3A4"/>
          </p15:clr>
        </p15:guide>
        <p15:guide id="33" orient="horz" userDrawn="1">
          <p15:clr>
            <a:srgbClr val="A4A3A4"/>
          </p15:clr>
        </p15:guide>
        <p15:guide id="35" orient="horz" pos="6735" userDrawn="1">
          <p15:clr>
            <a:srgbClr val="A4A3A4"/>
          </p15:clr>
        </p15:guide>
        <p15:guide id="36" orient="horz" pos="6668" userDrawn="1">
          <p15:clr>
            <a:srgbClr val="A4A3A4"/>
          </p15:clr>
        </p15:guide>
        <p15:guide id="37" orient="horz" pos="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5353"/>
    <a:srgbClr val="C2C1BC"/>
    <a:srgbClr val="5A5552"/>
    <a:srgbClr val="363D62"/>
    <a:srgbClr val="FE99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51" autoAdjust="0"/>
    <p:restoredTop sz="96370" autoAdjust="0"/>
  </p:normalViewPr>
  <p:slideViewPr>
    <p:cSldViewPr snapToGrid="0" showGuides="1">
      <p:cViewPr varScale="1">
        <p:scale>
          <a:sx n="67" d="100"/>
          <a:sy n="67" d="100"/>
        </p:scale>
        <p:origin x="2850" y="84"/>
      </p:cViewPr>
      <p:guideLst>
        <p:guide/>
        <p:guide pos="2381"/>
        <p:guide orient="horz" pos="3368"/>
        <p:guide pos="4762"/>
        <p:guide pos="68"/>
        <p:guide pos="4694"/>
        <p:guide orient="horz"/>
        <p:guide orient="horz" pos="6735"/>
        <p:guide orient="horz" pos="6668"/>
        <p:guide orient="horz" pos="6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0BAADB-B9F3-45F5-96AC-4103267BE9A2}" type="datetimeFigureOut">
              <a:rPr lang="ko-KR" altLang="en-US" smtClean="0"/>
              <a:t>2025-04-04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14563" y="1241425"/>
            <a:ext cx="23685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22F0B2-2B19-403D-B638-A49C4BBED5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7386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22F0B2-2B19-403D-B638-A49C4BBED53B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4987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223D-2F82-4B27-95EF-66CBD3FC52AC}" type="datetimeFigureOut">
              <a:rPr lang="ko-KR" altLang="en-US" smtClean="0"/>
              <a:t>2025-04-04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A270C-CF6C-4CC6-8955-E9A557DE9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868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223D-2F82-4B27-95EF-66CBD3FC52AC}" type="datetimeFigureOut">
              <a:rPr lang="ko-KR" altLang="en-US" smtClean="0"/>
              <a:t>2025-04-04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A270C-CF6C-4CC6-8955-E9A557DE9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6498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223D-2F82-4B27-95EF-66CBD3FC52AC}" type="datetimeFigureOut">
              <a:rPr lang="ko-KR" altLang="en-US" smtClean="0"/>
              <a:t>2025-04-04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A270C-CF6C-4CC6-8955-E9A557DE9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1701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223D-2F82-4B27-95EF-66CBD3FC52AC}" type="datetimeFigureOut">
              <a:rPr lang="ko-KR" altLang="en-US" smtClean="0"/>
              <a:t>2025-04-04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A270C-CF6C-4CC6-8955-E9A557DE9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5598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223D-2F82-4B27-95EF-66CBD3FC52AC}" type="datetimeFigureOut">
              <a:rPr lang="ko-KR" altLang="en-US" smtClean="0"/>
              <a:t>2025-04-04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A270C-CF6C-4CC6-8955-E9A557DE9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1262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223D-2F82-4B27-95EF-66CBD3FC52AC}" type="datetimeFigureOut">
              <a:rPr lang="ko-KR" altLang="en-US" smtClean="0"/>
              <a:t>2025-04-04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A270C-CF6C-4CC6-8955-E9A557DE9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5156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223D-2F82-4B27-95EF-66CBD3FC52AC}" type="datetimeFigureOut">
              <a:rPr lang="ko-KR" altLang="en-US" smtClean="0"/>
              <a:t>2025-04-04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A270C-CF6C-4CC6-8955-E9A557DE9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5763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223D-2F82-4B27-95EF-66CBD3FC52AC}" type="datetimeFigureOut">
              <a:rPr lang="ko-KR" altLang="en-US" smtClean="0"/>
              <a:t>2025-04-04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A270C-CF6C-4CC6-8955-E9A557DE9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7805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223D-2F82-4B27-95EF-66CBD3FC52AC}" type="datetimeFigureOut">
              <a:rPr lang="ko-KR" altLang="en-US" smtClean="0"/>
              <a:t>2025-04-04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A270C-CF6C-4CC6-8955-E9A557DE9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947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223D-2F82-4B27-95EF-66CBD3FC52AC}" type="datetimeFigureOut">
              <a:rPr lang="ko-KR" altLang="en-US" smtClean="0"/>
              <a:t>2025-04-04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A270C-CF6C-4CC6-8955-E9A557DE9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0330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223D-2F82-4B27-95EF-66CBD3FC52AC}" type="datetimeFigureOut">
              <a:rPr lang="ko-KR" altLang="en-US" smtClean="0"/>
              <a:t>2025-04-04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A270C-CF6C-4CC6-8955-E9A557DE9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1295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6223D-2F82-4B27-95EF-66CBD3FC52AC}" type="datetimeFigureOut">
              <a:rPr lang="ko-KR" altLang="en-US" smtClean="0"/>
              <a:t>2025-04-04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A270C-CF6C-4CC6-8955-E9A557DE92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47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40C975A0-7621-47CE-84E0-A6E5547836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90" t="58608" r="5385" b="1959"/>
          <a:stretch/>
        </p:blipFill>
        <p:spPr>
          <a:xfrm rot="10800000">
            <a:off x="0" y="1"/>
            <a:ext cx="7559675" cy="5346699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A43AF083-5FC0-4F1D-BA9C-E2CA339FB0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6686" b="35932"/>
          <a:stretch/>
        </p:blipFill>
        <p:spPr>
          <a:xfrm>
            <a:off x="6120900" y="10241754"/>
            <a:ext cx="1080000" cy="1452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CE55A3-E579-4C80-90D3-5501F5709BB3}"/>
              </a:ext>
            </a:extLst>
          </p:cNvPr>
          <p:cNvSpPr txBox="1"/>
          <p:nvPr/>
        </p:nvSpPr>
        <p:spPr>
          <a:xfrm>
            <a:off x="3814593" y="4574079"/>
            <a:ext cx="3313110" cy="744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Bef>
                <a:spcPts val="300"/>
              </a:spcBef>
            </a:pPr>
            <a:r>
              <a:rPr lang="ko-KR" altLang="en-US" sz="3200" dirty="0">
                <a:solidFill>
                  <a:schemeClr val="bg1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  <a:cs typeface="Arial" panose="020B0604020202020204" pitchFamily="34" charset="0"/>
              </a:rPr>
              <a:t> 노출 콘크리트</a:t>
            </a:r>
            <a:endParaRPr lang="en-US" altLang="ko-KR" sz="3200" dirty="0">
              <a:solidFill>
                <a:schemeClr val="bg1"/>
              </a:solidFill>
              <a:latin typeface="Noto Sans KR Black" panose="020B0200000000000000" pitchFamily="50" charset="-127"/>
              <a:ea typeface="Noto Sans KR Black" panose="020B0200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D3D841-D1AC-4318-AD53-37DB8710C6D7}"/>
              </a:ext>
            </a:extLst>
          </p:cNvPr>
          <p:cNvSpPr txBox="1"/>
          <p:nvPr/>
        </p:nvSpPr>
        <p:spPr>
          <a:xfrm>
            <a:off x="375442" y="5206196"/>
            <a:ext cx="6799881" cy="866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Bef>
                <a:spcPts val="300"/>
              </a:spcBef>
            </a:pPr>
            <a:r>
              <a:rPr lang="ko-KR" altLang="en-US" sz="38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 </a:t>
            </a:r>
            <a:r>
              <a:rPr lang="ko-KR" altLang="en-US" sz="3800" dirty="0" err="1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중단열</a:t>
            </a:r>
            <a:r>
              <a:rPr lang="ko-KR" altLang="en-US" sz="38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 일체화 공법</a:t>
            </a:r>
            <a:endParaRPr lang="en-US" altLang="ko-KR" sz="3800" dirty="0">
              <a:solidFill>
                <a:srgbClr val="5A5552"/>
              </a:solidFill>
              <a:latin typeface="Noto Sans KR Medium" panose="020B0200000000000000" pitchFamily="50" charset="-127"/>
              <a:ea typeface="Noto Sans KR Medium" panose="020B02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638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67232AE4-9EAF-48EE-B36A-270BEE1344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7" t="5269" r="4857" b="5256"/>
          <a:stretch/>
        </p:blipFill>
        <p:spPr>
          <a:xfrm>
            <a:off x="0" y="0"/>
            <a:ext cx="7559675" cy="10691813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39C981FB-9E71-4E18-9719-80E13160C4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951" y="104774"/>
            <a:ext cx="7343774" cy="10480676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06C4DCE8-64CE-481A-8EAE-1593C852886A}"/>
              </a:ext>
            </a:extLst>
          </p:cNvPr>
          <p:cNvSpPr/>
          <p:nvPr/>
        </p:nvSpPr>
        <p:spPr>
          <a:xfrm>
            <a:off x="2993104" y="1882320"/>
            <a:ext cx="572132" cy="3463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5" name="그래픽 4">
            <a:extLst>
              <a:ext uri="{FF2B5EF4-FFF2-40B4-BE49-F238E27FC236}">
                <a16:creationId xmlns:a16="http://schemas.microsoft.com/office/drawing/2014/main" id="{FC84457A-4736-4FEC-8C5A-855A26A776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409"/>
          <a:stretch/>
        </p:blipFill>
        <p:spPr>
          <a:xfrm>
            <a:off x="715336" y="3612093"/>
            <a:ext cx="2261548" cy="13158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1892163-A10E-420D-B124-BC6F52EB1D26}"/>
              </a:ext>
            </a:extLst>
          </p:cNvPr>
          <p:cNvSpPr txBox="1"/>
          <p:nvPr/>
        </p:nvSpPr>
        <p:spPr>
          <a:xfrm>
            <a:off x="435434" y="2460799"/>
            <a:ext cx="1384114" cy="71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</a:pPr>
            <a:r>
              <a:rPr lang="ko-KR" altLang="en-US" sz="2100" dirty="0" err="1"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중단열</a:t>
            </a:r>
            <a:endParaRPr lang="en-US" altLang="ko-KR" sz="2100" dirty="0"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pPr>
              <a:spcBef>
                <a:spcPts val="400"/>
              </a:spcBef>
            </a:pPr>
            <a:r>
              <a:rPr lang="en-US" altLang="ko-KR" sz="500" dirty="0"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</a:t>
            </a:r>
            <a:r>
              <a:rPr lang="en-US" altLang="ko-KR" sz="1600" dirty="0"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(</a:t>
            </a:r>
            <a:r>
              <a:rPr lang="ko-KR" altLang="en-US" sz="1600" dirty="0" err="1"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외단열</a:t>
            </a:r>
            <a:r>
              <a:rPr lang="en-US" altLang="ko-KR" sz="1600" dirty="0"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8E0978-6589-4795-A2E2-4BA8FA4AAAAF}"/>
              </a:ext>
            </a:extLst>
          </p:cNvPr>
          <p:cNvSpPr txBox="1"/>
          <p:nvPr/>
        </p:nvSpPr>
        <p:spPr>
          <a:xfrm>
            <a:off x="435434" y="7548189"/>
            <a:ext cx="10629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</a:pPr>
            <a:r>
              <a:rPr lang="ko-KR" altLang="en-US" sz="2100" dirty="0" err="1"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내단열</a:t>
            </a:r>
            <a:endParaRPr lang="en-US" altLang="ko-KR" sz="2100" dirty="0"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449A8F-6CAB-4F46-B68B-BF30C8744E54}"/>
              </a:ext>
            </a:extLst>
          </p:cNvPr>
          <p:cNvSpPr txBox="1"/>
          <p:nvPr/>
        </p:nvSpPr>
        <p:spPr>
          <a:xfrm>
            <a:off x="1256635" y="5015138"/>
            <a:ext cx="1062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00"/>
              </a:spcBef>
            </a:pP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(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실내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241C51-FE25-4C70-92EE-BB738CD859A3}"/>
              </a:ext>
            </a:extLst>
          </p:cNvPr>
          <p:cNvSpPr txBox="1"/>
          <p:nvPr/>
        </p:nvSpPr>
        <p:spPr>
          <a:xfrm>
            <a:off x="6163381" y="5015138"/>
            <a:ext cx="1062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00"/>
              </a:spcBef>
            </a:pPr>
            <a:r>
              <a:rPr lang="en-US" altLang="ko-KR" dirty="0">
                <a:solidFill>
                  <a:schemeClr val="bg1">
                    <a:lumMod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(</a:t>
            </a:r>
            <a:r>
              <a:rPr lang="ko-KR" altLang="en-US" dirty="0">
                <a:solidFill>
                  <a:schemeClr val="bg1">
                    <a:lumMod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실외</a:t>
            </a:r>
            <a:r>
              <a:rPr lang="en-US" altLang="ko-KR" dirty="0">
                <a:solidFill>
                  <a:schemeClr val="bg1">
                    <a:lumMod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E9BFE1-8457-46C2-B266-C61BE809F104}"/>
              </a:ext>
            </a:extLst>
          </p:cNvPr>
          <p:cNvSpPr txBox="1"/>
          <p:nvPr/>
        </p:nvSpPr>
        <p:spPr>
          <a:xfrm>
            <a:off x="731330" y="3991321"/>
            <a:ext cx="21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실내 공간 </a:t>
            </a:r>
            <a:r>
              <a: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110mm </a:t>
            </a:r>
          </a:p>
          <a:p>
            <a:pPr algn="ctr"/>
            <a:r>
              <a: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추가 확보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D29E8BE4-6F5B-453C-9383-584E35E1536B}"/>
              </a:ext>
            </a:extLst>
          </p:cNvPr>
          <p:cNvSpPr/>
          <p:nvPr/>
        </p:nvSpPr>
        <p:spPr>
          <a:xfrm>
            <a:off x="4516457" y="1882319"/>
            <a:ext cx="760393" cy="3463925"/>
          </a:xfrm>
          <a:prstGeom prst="rect">
            <a:avLst/>
          </a:prstGeom>
          <a:solidFill>
            <a:srgbClr val="FE9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613EB344-A404-41AC-B8A2-8BC4B164B3C2}"/>
              </a:ext>
            </a:extLst>
          </p:cNvPr>
          <p:cNvSpPr/>
          <p:nvPr/>
        </p:nvSpPr>
        <p:spPr>
          <a:xfrm>
            <a:off x="3341163" y="5345905"/>
            <a:ext cx="760393" cy="3478127"/>
          </a:xfrm>
          <a:prstGeom prst="rect">
            <a:avLst/>
          </a:prstGeom>
          <a:solidFill>
            <a:srgbClr val="FE9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3D5CEC21-D6D9-4D95-ABD6-3BCBAB9BDC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831" y="561522"/>
            <a:ext cx="5287222" cy="969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54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0047393-6071-4C8B-86AD-B2273A1F59F0}"/>
              </a:ext>
            </a:extLst>
          </p:cNvPr>
          <p:cNvSpPr txBox="1"/>
          <p:nvPr/>
        </p:nvSpPr>
        <p:spPr>
          <a:xfrm>
            <a:off x="719139" y="1626059"/>
            <a:ext cx="6300786" cy="267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100" b="1" dirty="0">
                <a:solidFill>
                  <a:srgbClr val="CC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내부 면적 추가 확보</a:t>
            </a:r>
            <a:endParaRPr lang="en-US" altLang="ko-KR" sz="2100" b="1" dirty="0">
              <a:solidFill>
                <a:srgbClr val="CC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endParaRPr lang="en-US" altLang="ko-KR" sz="1000" b="1" dirty="0">
              <a:solidFill>
                <a:srgbClr val="003F66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pPr algn="just">
              <a:lnSpc>
                <a:spcPct val="150000"/>
              </a:lnSpc>
              <a:spcBef>
                <a:spcPts val="400"/>
              </a:spcBef>
            </a:pPr>
            <a:r>
              <a:rPr lang="ko-KR" altLang="en-US" sz="1500" dirty="0" err="1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중단열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시공 시 내부 면적 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(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내부 마감 공사에서 석고 보드 같은 마감 재료의 약 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110mm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정도의 두께가 생략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)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손실이 없어져 전용 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30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평 기준으로 약 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1.5~2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평 정도 실 사용 면적이 증가되는 효과가 있습니다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.</a:t>
            </a:r>
          </a:p>
          <a:p>
            <a:pPr algn="just">
              <a:lnSpc>
                <a:spcPct val="150000"/>
              </a:lnSpc>
              <a:spcBef>
                <a:spcPts val="400"/>
              </a:spcBef>
            </a:pP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건축 허가 시 내부 골조의 중심선이 면적 기준선으로 허가를 받을 수 있어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실내 면적이 커지는 효과가 발생합니다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.</a:t>
            </a:r>
          </a:p>
          <a:p>
            <a:pPr algn="just">
              <a:lnSpc>
                <a:spcPct val="150000"/>
              </a:lnSpc>
              <a:spcBef>
                <a:spcPts val="400"/>
              </a:spcBef>
            </a:pPr>
            <a:r>
              <a:rPr lang="en-US" altLang="ko-KR" sz="114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(</a:t>
            </a:r>
            <a:r>
              <a:rPr lang="ko-KR" altLang="en-US" sz="1140" dirty="0" err="1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내단열</a:t>
            </a:r>
            <a:r>
              <a:rPr lang="ko-KR" altLang="en-US" sz="114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경우 전체 벽체 두께 </a:t>
            </a:r>
            <a:r>
              <a:rPr lang="en-US" altLang="ko-KR" sz="114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(</a:t>
            </a:r>
            <a:r>
              <a:rPr lang="ko-KR" altLang="en-US" sz="114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구조체</a:t>
            </a:r>
            <a:r>
              <a:rPr lang="en-US" altLang="ko-KR" sz="114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+</a:t>
            </a:r>
            <a:r>
              <a:rPr lang="ko-KR" altLang="en-US" sz="1140" dirty="0" err="1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내단열</a:t>
            </a:r>
            <a:r>
              <a:rPr lang="en-US" altLang="ko-KR" sz="114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+</a:t>
            </a:r>
            <a:r>
              <a:rPr lang="ko-KR" altLang="en-US" sz="114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마감재 등</a:t>
            </a:r>
            <a:r>
              <a:rPr lang="en-US" altLang="ko-KR" sz="114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)</a:t>
            </a:r>
            <a:r>
              <a:rPr lang="ko-KR" altLang="en-US" sz="114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의 절반을 </a:t>
            </a:r>
            <a:r>
              <a:rPr lang="en-US" altLang="ko-KR" sz="114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‘</a:t>
            </a:r>
            <a:r>
              <a:rPr lang="ko-KR" altLang="en-US" sz="114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면적 기준선</a:t>
            </a:r>
            <a:r>
              <a:rPr lang="en-US" altLang="ko-KR" sz="114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’</a:t>
            </a:r>
            <a:r>
              <a:rPr lang="ko-KR" altLang="en-US" sz="114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으로 본다</a:t>
            </a:r>
            <a:r>
              <a:rPr lang="en-US" altLang="ko-KR" sz="114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9FC4B8-A428-4562-A489-E087CD3366D7}"/>
              </a:ext>
            </a:extLst>
          </p:cNvPr>
          <p:cNvSpPr txBox="1"/>
          <p:nvPr/>
        </p:nvSpPr>
        <p:spPr>
          <a:xfrm>
            <a:off x="719139" y="5953538"/>
            <a:ext cx="6300786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100" b="1" dirty="0">
                <a:solidFill>
                  <a:srgbClr val="CC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공기 단축과 공사비 절감</a:t>
            </a:r>
            <a:endParaRPr lang="en-US" altLang="ko-KR" sz="2100" b="1" dirty="0">
              <a:solidFill>
                <a:srgbClr val="CC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endParaRPr lang="en-US" altLang="ko-KR" sz="1000" b="1" dirty="0">
              <a:solidFill>
                <a:srgbClr val="CC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pPr algn="just">
              <a:lnSpc>
                <a:spcPct val="150000"/>
              </a:lnSpc>
              <a:spcBef>
                <a:spcPts val="400"/>
              </a:spcBef>
            </a:pP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내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·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외부를 일체 </a:t>
            </a:r>
            <a:r>
              <a:rPr lang="ko-KR" altLang="en-US" sz="1500" dirty="0" err="1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타설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함으로 공정이 단순하며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,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추가 마감이 생략됨으로 전체 공사비와 공기가 절감됩니다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. (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일정 규모 이상 시공의 경우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)</a:t>
            </a:r>
          </a:p>
          <a:p>
            <a:pPr algn="just">
              <a:lnSpc>
                <a:spcPct val="150000"/>
              </a:lnSpc>
              <a:spcBef>
                <a:spcPts val="400"/>
              </a:spcBef>
            </a:pP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시공이 간단한 특허제품 설치로 골조 공사 시 공기 영향이 없이 시공이 용이하며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,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일반 노출 </a:t>
            </a:r>
            <a:r>
              <a:rPr lang="ko-KR" altLang="en-US" sz="1500" dirty="0" err="1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건물뿐만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아니라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아파트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,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학교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,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종교시설 등 고층 건물에도 적용 가능합니다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.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CB8D9CE-CA6E-453C-8274-0DB12FFC09CA}"/>
              </a:ext>
            </a:extLst>
          </p:cNvPr>
          <p:cNvGrpSpPr/>
          <p:nvPr/>
        </p:nvGrpSpPr>
        <p:grpSpPr>
          <a:xfrm>
            <a:off x="587054" y="347991"/>
            <a:ext cx="2582758" cy="525792"/>
            <a:chOff x="587054" y="1584863"/>
            <a:chExt cx="2582758" cy="525792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0C130B4C-EACE-46F1-9D59-083113F066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754" y="1584863"/>
              <a:ext cx="432000" cy="432000"/>
            </a:xfrm>
            <a:prstGeom prst="ellipse">
              <a:avLst/>
            </a:prstGeom>
            <a:solidFill>
              <a:srgbClr val="C2C1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95683AC-44C7-401C-94F8-9C8E108C6B65}"/>
                </a:ext>
              </a:extLst>
            </p:cNvPr>
            <p:cNvSpPr txBox="1"/>
            <p:nvPr/>
          </p:nvSpPr>
          <p:spPr>
            <a:xfrm>
              <a:off x="587054" y="1648990"/>
              <a:ext cx="25827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>
                  <a:solidFill>
                    <a:schemeClr val="bg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02</a:t>
              </a:r>
              <a:r>
                <a:rPr lang="en-US" altLang="ko-KR" sz="2400" dirty="0"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  </a:t>
              </a:r>
              <a:r>
                <a:rPr lang="ko-KR" altLang="en-US" sz="2400" dirty="0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특징 및 장점 </a:t>
              </a:r>
              <a:r>
                <a:rPr lang="en-US" altLang="ko-KR" sz="2400" dirty="0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-2</a:t>
              </a:r>
              <a:endParaRPr lang="ko-KR" altLang="en-US" sz="2400" dirty="0">
                <a:solidFill>
                  <a:srgbClr val="535353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endParaRPr>
            </a:p>
          </p:txBody>
        </p:sp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id="{912D92C0-68BD-441F-8B0B-B0B79449D8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6686" b="35932"/>
          <a:stretch/>
        </p:blipFill>
        <p:spPr>
          <a:xfrm>
            <a:off x="5939925" y="10241754"/>
            <a:ext cx="1080000" cy="14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728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20B6A106-55E1-4019-BD1A-ED37C9F94A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7" t="5269" r="4857" b="5256"/>
          <a:stretch/>
        </p:blipFill>
        <p:spPr>
          <a:xfrm>
            <a:off x="0" y="0"/>
            <a:ext cx="7559675" cy="10691813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7C49DCE6-A072-4A08-BD19-3011773E8A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" t="2" r="-1" b="-1"/>
          <a:stretch/>
        </p:blipFill>
        <p:spPr>
          <a:xfrm>
            <a:off x="107950" y="104776"/>
            <a:ext cx="7343774" cy="10480674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DBCECA52-2F6E-48CB-8780-78EF9F8E29A7}"/>
              </a:ext>
            </a:extLst>
          </p:cNvPr>
          <p:cNvGrpSpPr/>
          <p:nvPr/>
        </p:nvGrpSpPr>
        <p:grpSpPr>
          <a:xfrm>
            <a:off x="4926597" y="516108"/>
            <a:ext cx="2066480" cy="2066480"/>
            <a:chOff x="4613212" y="7767519"/>
            <a:chExt cx="1620000" cy="1620000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8898C703-4214-40BC-8FC2-65F2184CF2D3}"/>
                </a:ext>
              </a:extLst>
            </p:cNvPr>
            <p:cNvSpPr/>
            <p:nvPr/>
          </p:nvSpPr>
          <p:spPr>
            <a:xfrm>
              <a:off x="4613212" y="7767519"/>
              <a:ext cx="1620000" cy="1620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815550BA-A40D-4CFD-8B02-90E7AA7783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950" y="7985660"/>
              <a:ext cx="960525" cy="1183718"/>
            </a:xfrm>
            <a:prstGeom prst="rect">
              <a:avLst/>
            </a:prstGeom>
          </p:spPr>
        </p:pic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8D090849-4B04-4F07-B03D-570073C786D0}"/>
              </a:ext>
            </a:extLst>
          </p:cNvPr>
          <p:cNvGrpSpPr/>
          <p:nvPr/>
        </p:nvGrpSpPr>
        <p:grpSpPr>
          <a:xfrm>
            <a:off x="565771" y="7935518"/>
            <a:ext cx="2066480" cy="2066480"/>
            <a:chOff x="6689075" y="4807334"/>
            <a:chExt cx="1620000" cy="1620000"/>
          </a:xfrm>
        </p:grpSpPr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94C3EA10-A4C4-49AD-B767-9499EFDE1E35}"/>
                </a:ext>
              </a:extLst>
            </p:cNvPr>
            <p:cNvSpPr/>
            <p:nvPr/>
          </p:nvSpPr>
          <p:spPr>
            <a:xfrm>
              <a:off x="6689075" y="4807334"/>
              <a:ext cx="1620000" cy="1620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1A7360A0-81E0-4822-BDC8-D0C01D82B3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4388" y="5024098"/>
              <a:ext cx="969374" cy="1186472"/>
            </a:xfrm>
            <a:prstGeom prst="rect">
              <a:avLst/>
            </a:prstGeom>
          </p:spPr>
        </p:pic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3CCCC97E-39DB-4C89-B639-C32DE066A845}"/>
              </a:ext>
            </a:extLst>
          </p:cNvPr>
          <p:cNvSpPr txBox="1"/>
          <p:nvPr/>
        </p:nvSpPr>
        <p:spPr>
          <a:xfrm>
            <a:off x="136269" y="1200535"/>
            <a:ext cx="4792399" cy="697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400"/>
              </a:spcBef>
            </a:pPr>
            <a:r>
              <a:rPr lang="ko-KR" altLang="en-US" sz="2100" dirty="0">
                <a:latin typeface="HY울릉도M" panose="02030600000101010101" pitchFamily="18" charset="-127"/>
                <a:ea typeface="HY울릉도M" panose="02030600000101010101" pitchFamily="18" charset="-127"/>
              </a:rPr>
              <a:t>화재 안전성</a:t>
            </a:r>
            <a:endParaRPr lang="en-US" altLang="ko-KR" sz="2100" dirty="0">
              <a:latin typeface="HY울릉도M" panose="02030600000101010101" pitchFamily="18" charset="-127"/>
              <a:ea typeface="HY울릉도M" panose="02030600000101010101" pitchFamily="18" charset="-127"/>
            </a:endParaRPr>
          </a:p>
          <a:p>
            <a:pPr algn="r">
              <a:spcBef>
                <a:spcPts val="400"/>
              </a:spcBef>
            </a:pPr>
            <a:r>
              <a:rPr lang="ko-KR" altLang="en-US" sz="1500" dirty="0" err="1">
                <a:solidFill>
                  <a:srgbClr val="5A5552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내화구조이며</a:t>
            </a:r>
            <a:r>
              <a:rPr lang="en-US" altLang="ko-KR" sz="1500" dirty="0">
                <a:solidFill>
                  <a:srgbClr val="5A5552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, </a:t>
            </a:r>
            <a:r>
              <a:rPr lang="ko-KR" altLang="en-US" sz="1500" dirty="0" err="1">
                <a:solidFill>
                  <a:srgbClr val="5A5552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화재시</a:t>
            </a:r>
            <a:r>
              <a:rPr lang="ko-KR" altLang="en-US" sz="1500" dirty="0">
                <a:solidFill>
                  <a:srgbClr val="5A5552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 인명 안전 확보에 탁월</a:t>
            </a:r>
            <a:r>
              <a:rPr lang="en-US" altLang="ko-KR" sz="1500" dirty="0">
                <a:solidFill>
                  <a:srgbClr val="5A5552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F9A66CE-C4F7-410B-8346-79D5ECEFE32B}"/>
              </a:ext>
            </a:extLst>
          </p:cNvPr>
          <p:cNvSpPr txBox="1"/>
          <p:nvPr/>
        </p:nvSpPr>
        <p:spPr>
          <a:xfrm>
            <a:off x="2658201" y="8619945"/>
            <a:ext cx="4792399" cy="697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</a:pPr>
            <a:r>
              <a:rPr lang="ko-KR" altLang="en-US" sz="2100" dirty="0">
                <a:latin typeface="HY울릉도M" panose="02030600000101010101" pitchFamily="18" charset="-127"/>
                <a:ea typeface="HY울릉도M" panose="02030600000101010101" pitchFamily="18" charset="-127"/>
              </a:rPr>
              <a:t>친환경적</a:t>
            </a:r>
            <a:endParaRPr lang="en-US" altLang="ko-KR" sz="2100" dirty="0">
              <a:latin typeface="HY울릉도M" panose="02030600000101010101" pitchFamily="18" charset="-127"/>
              <a:ea typeface="HY울릉도M" panose="02030600000101010101" pitchFamily="18" charset="-127"/>
            </a:endParaRPr>
          </a:p>
          <a:p>
            <a:pPr>
              <a:spcBef>
                <a:spcPts val="400"/>
              </a:spcBef>
            </a:pPr>
            <a:r>
              <a:rPr lang="ko-KR" altLang="en-US" sz="1500" dirty="0">
                <a:solidFill>
                  <a:srgbClr val="5A5552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타 시공법에 비해 폐기물 발생이 없음</a:t>
            </a:r>
            <a:r>
              <a:rPr lang="en-US" altLang="ko-KR" sz="1500" dirty="0">
                <a:solidFill>
                  <a:srgbClr val="5A5552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.</a:t>
            </a: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87D14E69-5F9B-4D7B-A8B4-53A91064EEAA}"/>
              </a:ext>
            </a:extLst>
          </p:cNvPr>
          <p:cNvGrpSpPr/>
          <p:nvPr/>
        </p:nvGrpSpPr>
        <p:grpSpPr>
          <a:xfrm>
            <a:off x="2903761" y="3014663"/>
            <a:ext cx="2115914" cy="5114556"/>
            <a:chOff x="2903761" y="3014663"/>
            <a:chExt cx="2115914" cy="5114556"/>
          </a:xfrm>
        </p:grpSpPr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442ED554-EFC5-4F67-8DF6-04AEEA126364}"/>
                </a:ext>
              </a:extLst>
            </p:cNvPr>
            <p:cNvSpPr/>
            <p:nvPr/>
          </p:nvSpPr>
          <p:spPr>
            <a:xfrm>
              <a:off x="2903761" y="3014663"/>
              <a:ext cx="2115914" cy="1064420"/>
            </a:xfrm>
            <a:custGeom>
              <a:avLst/>
              <a:gdLst>
                <a:gd name="connsiteX0" fmla="*/ 2184400 w 2466975"/>
                <a:gd name="connsiteY0" fmla="*/ 0 h 1238250"/>
                <a:gd name="connsiteX1" fmla="*/ 2466975 w 2466975"/>
                <a:gd name="connsiteY1" fmla="*/ 28575 h 1238250"/>
                <a:gd name="connsiteX2" fmla="*/ 327025 w 2466975"/>
                <a:gd name="connsiteY2" fmla="*/ 1238250 h 1238250"/>
                <a:gd name="connsiteX3" fmla="*/ 0 w 2466975"/>
                <a:gd name="connsiteY3" fmla="*/ 1190625 h 1238250"/>
                <a:gd name="connsiteX4" fmla="*/ 2184400 w 2466975"/>
                <a:gd name="connsiteY4" fmla="*/ 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6975" h="1238250">
                  <a:moveTo>
                    <a:pt x="2184400" y="0"/>
                  </a:moveTo>
                  <a:lnTo>
                    <a:pt x="2466975" y="28575"/>
                  </a:lnTo>
                  <a:lnTo>
                    <a:pt x="327025" y="1238250"/>
                  </a:lnTo>
                  <a:lnTo>
                    <a:pt x="0" y="1190625"/>
                  </a:lnTo>
                  <a:lnTo>
                    <a:pt x="2184400" y="0"/>
                  </a:lnTo>
                  <a:close/>
                </a:path>
              </a:pathLst>
            </a:custGeom>
            <a:solidFill>
              <a:srgbClr val="FE9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E58C1F1E-81DA-4DF5-A2FD-051724F6CAF2}"/>
                </a:ext>
              </a:extLst>
            </p:cNvPr>
            <p:cNvSpPr/>
            <p:nvPr/>
          </p:nvSpPr>
          <p:spPr>
            <a:xfrm>
              <a:off x="2922466" y="3993357"/>
              <a:ext cx="478510" cy="4135862"/>
            </a:xfrm>
            <a:custGeom>
              <a:avLst/>
              <a:gdLst>
                <a:gd name="connsiteX0" fmla="*/ 0 w 558800"/>
                <a:gd name="connsiteY0" fmla="*/ 0 h 4838700"/>
                <a:gd name="connsiteX1" fmla="*/ 266700 w 558800"/>
                <a:gd name="connsiteY1" fmla="*/ 4768850 h 4838700"/>
                <a:gd name="connsiteX2" fmla="*/ 558800 w 558800"/>
                <a:gd name="connsiteY2" fmla="*/ 4838700 h 4838700"/>
                <a:gd name="connsiteX3" fmla="*/ 330200 w 558800"/>
                <a:gd name="connsiteY3" fmla="*/ 38100 h 4838700"/>
                <a:gd name="connsiteX4" fmla="*/ 0 w 558800"/>
                <a:gd name="connsiteY4" fmla="*/ 0 h 483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8800" h="4838700">
                  <a:moveTo>
                    <a:pt x="0" y="0"/>
                  </a:moveTo>
                  <a:lnTo>
                    <a:pt x="266700" y="4768850"/>
                  </a:lnTo>
                  <a:lnTo>
                    <a:pt x="558800" y="4838700"/>
                  </a:lnTo>
                  <a:lnTo>
                    <a:pt x="330200" y="38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9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2DC6BB63-DEBC-468B-A135-F476FB8377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201" y="2964698"/>
            <a:ext cx="2890179" cy="5244061"/>
          </a:xfrm>
          <a:prstGeom prst="rect">
            <a:avLst/>
          </a:prstGeom>
        </p:spPr>
      </p:pic>
      <p:cxnSp>
        <p:nvCxnSpPr>
          <p:cNvPr id="32" name="연결선: 꺾임 31">
            <a:extLst>
              <a:ext uri="{FF2B5EF4-FFF2-40B4-BE49-F238E27FC236}">
                <a16:creationId xmlns:a16="http://schemas.microsoft.com/office/drawing/2014/main" id="{96EF8FE4-3FB2-4B38-AB35-3EB70E1D08E7}"/>
              </a:ext>
            </a:extLst>
          </p:cNvPr>
          <p:cNvCxnSpPr>
            <a:cxnSpLocks/>
            <a:stCxn id="19" idx="4"/>
          </p:cNvCxnSpPr>
          <p:nvPr/>
        </p:nvCxnSpPr>
        <p:spPr>
          <a:xfrm rot="5400000">
            <a:off x="3767958" y="3376491"/>
            <a:ext cx="2985782" cy="1397977"/>
          </a:xfrm>
          <a:prstGeom prst="bentConnector3">
            <a:avLst>
              <a:gd name="adj1" fmla="val 50000"/>
            </a:avLst>
          </a:prstGeom>
          <a:ln w="38100" cap="sq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연결선: 꺾임 36">
            <a:extLst>
              <a:ext uri="{FF2B5EF4-FFF2-40B4-BE49-F238E27FC236}">
                <a16:creationId xmlns:a16="http://schemas.microsoft.com/office/drawing/2014/main" id="{24EC11EE-CF19-43BB-9E34-54CFD96078EF}"/>
              </a:ext>
            </a:extLst>
          </p:cNvPr>
          <p:cNvCxnSpPr>
            <a:cxnSpLocks/>
            <a:stCxn id="24" idx="0"/>
          </p:cNvCxnSpPr>
          <p:nvPr/>
        </p:nvCxnSpPr>
        <p:spPr>
          <a:xfrm rot="5400000" flipH="1" flipV="1">
            <a:off x="1414979" y="6514948"/>
            <a:ext cx="1604603" cy="1236539"/>
          </a:xfrm>
          <a:prstGeom prst="bentConnector3">
            <a:avLst>
              <a:gd name="adj1" fmla="val 50000"/>
            </a:avLst>
          </a:prstGeom>
          <a:ln w="38100" cap="sq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1881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F3A0150-3E95-4C54-91C3-6F52DCAE65AD}"/>
              </a:ext>
            </a:extLst>
          </p:cNvPr>
          <p:cNvSpPr txBox="1"/>
          <p:nvPr/>
        </p:nvSpPr>
        <p:spPr>
          <a:xfrm>
            <a:off x="719138" y="1646237"/>
            <a:ext cx="6300787" cy="1301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100" b="1" dirty="0" err="1">
                <a:solidFill>
                  <a:srgbClr val="CC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화재시</a:t>
            </a:r>
            <a:r>
              <a:rPr lang="ko-KR" altLang="en-US" sz="2100" b="1" dirty="0">
                <a:solidFill>
                  <a:srgbClr val="CC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단열재 불 연소로 인한 안전한 공법</a:t>
            </a:r>
            <a:endParaRPr lang="en-US" altLang="ko-KR" sz="2100" b="1" dirty="0">
              <a:solidFill>
                <a:srgbClr val="CC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endParaRPr lang="en-US" altLang="ko-KR" sz="1000" b="1" dirty="0">
              <a:solidFill>
                <a:srgbClr val="CC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pPr algn="just">
              <a:lnSpc>
                <a:spcPct val="150000"/>
              </a:lnSpc>
              <a:spcBef>
                <a:spcPts val="400"/>
              </a:spcBef>
            </a:pPr>
            <a:r>
              <a:rPr lang="ko-KR" altLang="en-US" sz="1500" dirty="0" err="1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화재시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내부 옹벽에 단열재 설치로 인하여 불 또는 열이 미치지 않음으로 유독가스 및 화재에 아주 안전한 공법입니다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A44147-DFDF-4BBD-AEFA-31EA42C70A63}"/>
              </a:ext>
            </a:extLst>
          </p:cNvPr>
          <p:cNvSpPr txBox="1"/>
          <p:nvPr/>
        </p:nvSpPr>
        <p:spPr>
          <a:xfrm>
            <a:off x="719138" y="5949315"/>
            <a:ext cx="6300787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100" b="1" dirty="0">
                <a:solidFill>
                  <a:srgbClr val="CC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폐기물 발생 절감으로 친환경</a:t>
            </a:r>
            <a:endParaRPr lang="en-US" altLang="ko-KR" sz="2100" b="1" dirty="0">
              <a:solidFill>
                <a:srgbClr val="CC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endParaRPr lang="en-US" altLang="ko-KR" sz="1000" b="1" dirty="0">
              <a:solidFill>
                <a:srgbClr val="003F66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pPr algn="just">
              <a:lnSpc>
                <a:spcPct val="150000"/>
              </a:lnSpc>
              <a:spcBef>
                <a:spcPts val="400"/>
              </a:spcBef>
            </a:pPr>
            <a:r>
              <a:rPr lang="ko-KR" altLang="en-US" sz="1500" dirty="0" err="1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중단열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시공 시 내부 마감 공사에서 내장 목수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,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단열재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,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석고보드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,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목재 등의 재료가 생략됨으로 폐기물 처리비 절감으로 공사비 절감 및 현장 관리가 용하며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,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내부 벽체 석고보드 미시공으로 유해한 석면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,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분진으로부터 해방된 쾌적한 실내 환경을 조성합니다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.</a:t>
            </a:r>
          </a:p>
          <a:p>
            <a:pPr algn="just">
              <a:lnSpc>
                <a:spcPct val="150000"/>
              </a:lnSpc>
              <a:spcBef>
                <a:spcPts val="400"/>
              </a:spcBef>
            </a:pPr>
            <a:endParaRPr lang="en-US" altLang="ko-KR" sz="1500" dirty="0">
              <a:solidFill>
                <a:srgbClr val="5A5552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E93C4550-2A0A-41CF-A17C-D1C9A8E44D1C}"/>
              </a:ext>
            </a:extLst>
          </p:cNvPr>
          <p:cNvGrpSpPr/>
          <p:nvPr/>
        </p:nvGrpSpPr>
        <p:grpSpPr>
          <a:xfrm>
            <a:off x="587054" y="347991"/>
            <a:ext cx="2582758" cy="525792"/>
            <a:chOff x="587054" y="1584863"/>
            <a:chExt cx="2582758" cy="525792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50CB3686-A7BE-4AA5-B0F3-738B49DFDF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754" y="1584863"/>
              <a:ext cx="432000" cy="432000"/>
            </a:xfrm>
            <a:prstGeom prst="ellipse">
              <a:avLst/>
            </a:prstGeom>
            <a:solidFill>
              <a:srgbClr val="C2C1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C28EB9C-F587-48D5-ACC5-9BA46CB75822}"/>
                </a:ext>
              </a:extLst>
            </p:cNvPr>
            <p:cNvSpPr txBox="1"/>
            <p:nvPr/>
          </p:nvSpPr>
          <p:spPr>
            <a:xfrm>
              <a:off x="587054" y="1648990"/>
              <a:ext cx="25827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>
                  <a:solidFill>
                    <a:schemeClr val="bg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02</a:t>
              </a:r>
              <a:r>
                <a:rPr lang="en-US" altLang="ko-KR" sz="2400" dirty="0"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  </a:t>
              </a:r>
              <a:r>
                <a:rPr lang="ko-KR" altLang="en-US" sz="2400" dirty="0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특징 및 장점 </a:t>
              </a:r>
              <a:r>
                <a:rPr lang="en-US" altLang="ko-KR" sz="2400" dirty="0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-3</a:t>
              </a:r>
              <a:endParaRPr lang="ko-KR" altLang="en-US" sz="2400" dirty="0">
                <a:solidFill>
                  <a:srgbClr val="535353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endParaRPr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C0D1FC43-6C82-4DF7-86BD-9FD8BF5EF4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6686" b="35932"/>
          <a:stretch/>
        </p:blipFill>
        <p:spPr>
          <a:xfrm>
            <a:off x="5939925" y="10241754"/>
            <a:ext cx="1080000" cy="14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447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FB326FB9-7074-4AB4-BDC3-47E8CCEC8287}"/>
              </a:ext>
            </a:extLst>
          </p:cNvPr>
          <p:cNvGrpSpPr/>
          <p:nvPr/>
        </p:nvGrpSpPr>
        <p:grpSpPr>
          <a:xfrm>
            <a:off x="728662" y="996497"/>
            <a:ext cx="2765896" cy="4267777"/>
            <a:chOff x="728662" y="996497"/>
            <a:chExt cx="2765896" cy="4267777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E9BF0619-84D9-4B61-9E1A-D1F5A62F9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775" y="996497"/>
              <a:ext cx="2754783" cy="3960000"/>
            </a:xfrm>
            <a:prstGeom prst="rect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2D5A537-13C6-4135-82E3-C7833D461F22}"/>
                </a:ext>
              </a:extLst>
            </p:cNvPr>
            <p:cNvSpPr txBox="1"/>
            <p:nvPr/>
          </p:nvSpPr>
          <p:spPr>
            <a:xfrm>
              <a:off x="728662" y="4956497"/>
              <a:ext cx="27547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dirty="0"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건축물 콘크리트벽 단열재 연결장치</a:t>
              </a: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E121DA2F-F722-4A55-9E4D-B9B5694F796E}"/>
              </a:ext>
            </a:extLst>
          </p:cNvPr>
          <p:cNvGrpSpPr/>
          <p:nvPr/>
        </p:nvGrpSpPr>
        <p:grpSpPr>
          <a:xfrm>
            <a:off x="4076230" y="996497"/>
            <a:ext cx="2754784" cy="4460995"/>
            <a:chOff x="4076230" y="996497"/>
            <a:chExt cx="2754784" cy="4460995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689BC139-ED4B-4A4A-8259-EADE02F4FA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6231" y="996497"/>
              <a:ext cx="2754783" cy="3960000"/>
            </a:xfrm>
            <a:prstGeom prst="rect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068536E-47B7-4140-851D-41A923856248}"/>
                </a:ext>
              </a:extLst>
            </p:cNvPr>
            <p:cNvSpPr txBox="1"/>
            <p:nvPr/>
          </p:nvSpPr>
          <p:spPr>
            <a:xfrm>
              <a:off x="4076230" y="4934272"/>
              <a:ext cx="27516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dirty="0"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단열재 시공에 따른 외부 벽체 </a:t>
              </a:r>
              <a:endParaRPr lang="en-US" altLang="ko-KR" sz="1400" dirty="0">
                <a:latin typeface="Noto Sans KR Medium" panose="020B0200000000000000" pitchFamily="50" charset="-127"/>
                <a:ea typeface="Noto Sans KR Medium" panose="020B0200000000000000" pitchFamily="50" charset="-127"/>
              </a:endParaRPr>
            </a:p>
            <a:p>
              <a:pPr algn="ctr"/>
              <a:r>
                <a:rPr lang="ko-KR" altLang="en-US" sz="1400" dirty="0"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보강구조 및 방법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EB6B7246-9CBE-461C-AE1F-80836498620F}"/>
              </a:ext>
            </a:extLst>
          </p:cNvPr>
          <p:cNvGrpSpPr/>
          <p:nvPr/>
        </p:nvGrpSpPr>
        <p:grpSpPr>
          <a:xfrm>
            <a:off x="739775" y="5633718"/>
            <a:ext cx="2762787" cy="4480065"/>
            <a:chOff x="739775" y="5633718"/>
            <a:chExt cx="2762787" cy="4480065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08D57FFC-2F57-4F17-997B-561B7B7C2F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775" y="5633718"/>
              <a:ext cx="2754783" cy="3960000"/>
            </a:xfrm>
            <a:prstGeom prst="rect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A26B77A-B11D-46A0-AE7D-50EA2F9B4009}"/>
                </a:ext>
              </a:extLst>
            </p:cNvPr>
            <p:cNvSpPr txBox="1"/>
            <p:nvPr/>
          </p:nvSpPr>
          <p:spPr>
            <a:xfrm>
              <a:off x="739775" y="9590563"/>
              <a:ext cx="27627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dirty="0"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콘크리트 외벽의 중간 단열재 </a:t>
              </a:r>
              <a:endParaRPr lang="en-US" altLang="ko-KR" sz="1400" dirty="0">
                <a:latin typeface="Noto Sans KR Medium" panose="020B0200000000000000" pitchFamily="50" charset="-127"/>
                <a:ea typeface="Noto Sans KR Medium" panose="020B0200000000000000" pitchFamily="50" charset="-127"/>
              </a:endParaRPr>
            </a:p>
            <a:p>
              <a:pPr algn="ctr"/>
              <a:r>
                <a:rPr lang="ko-KR" altLang="en-US" sz="1400" dirty="0"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시공방법 및 구조</a:t>
              </a: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30D0EC90-2907-4389-BF0E-11B4C4D198FA}"/>
              </a:ext>
            </a:extLst>
          </p:cNvPr>
          <p:cNvGrpSpPr/>
          <p:nvPr/>
        </p:nvGrpSpPr>
        <p:grpSpPr>
          <a:xfrm>
            <a:off x="4017428" y="5633718"/>
            <a:ext cx="2813586" cy="4483220"/>
            <a:chOff x="4017428" y="5633718"/>
            <a:chExt cx="2813586" cy="4483220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AD5E07BE-3274-4E13-B12D-59FA504C2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6231" y="5633718"/>
              <a:ext cx="2754783" cy="3960000"/>
            </a:xfrm>
            <a:prstGeom prst="rect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CC078F1-F3F8-4C46-86B9-D5F2F4ED23CA}"/>
                </a:ext>
              </a:extLst>
            </p:cNvPr>
            <p:cNvSpPr txBox="1"/>
            <p:nvPr/>
          </p:nvSpPr>
          <p:spPr>
            <a:xfrm>
              <a:off x="4017428" y="9593718"/>
              <a:ext cx="28104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dirty="0" err="1"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중단열</a:t>
              </a:r>
              <a:r>
                <a:rPr lang="ko-KR" altLang="en-US" sz="1400" dirty="0"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 콘크리트 벽체의 단열재 고정장치</a:t>
              </a:r>
              <a:r>
                <a:rPr lang="en-US" altLang="ko-KR" sz="1400" dirty="0"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 </a:t>
              </a:r>
              <a:r>
                <a:rPr lang="ko-KR" altLang="en-US" sz="1400" dirty="0"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및 시공 방법</a:t>
              </a: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14FAC795-5B3F-49CB-80EA-56B313D89887}"/>
              </a:ext>
            </a:extLst>
          </p:cNvPr>
          <p:cNvGrpSpPr/>
          <p:nvPr/>
        </p:nvGrpSpPr>
        <p:grpSpPr>
          <a:xfrm>
            <a:off x="587054" y="347991"/>
            <a:ext cx="2645276" cy="525792"/>
            <a:chOff x="587054" y="1584863"/>
            <a:chExt cx="2645276" cy="525792"/>
          </a:xfrm>
        </p:grpSpPr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4BD11A98-CAF7-4081-8F70-9D40E207DE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754" y="1584863"/>
              <a:ext cx="432000" cy="432000"/>
            </a:xfrm>
            <a:prstGeom prst="ellipse">
              <a:avLst/>
            </a:prstGeom>
            <a:solidFill>
              <a:srgbClr val="C2C1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D849BA8-5E68-49DE-B88F-1DFABB7C7A3D}"/>
                </a:ext>
              </a:extLst>
            </p:cNvPr>
            <p:cNvSpPr txBox="1"/>
            <p:nvPr/>
          </p:nvSpPr>
          <p:spPr>
            <a:xfrm>
              <a:off x="587054" y="1648990"/>
              <a:ext cx="26452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>
                  <a:solidFill>
                    <a:schemeClr val="bg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03</a:t>
              </a:r>
              <a:r>
                <a:rPr lang="en-US" altLang="ko-KR" sz="2400" dirty="0"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  </a:t>
              </a:r>
              <a:r>
                <a:rPr lang="ko-KR" altLang="en-US" sz="2400" dirty="0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특허 </a:t>
              </a:r>
              <a:r>
                <a:rPr lang="en-US" altLang="ko-KR" sz="2400" dirty="0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(4</a:t>
              </a:r>
              <a:r>
                <a:rPr lang="ko-KR" altLang="en-US" sz="2400" dirty="0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件 보유</a:t>
              </a:r>
              <a:r>
                <a:rPr lang="en-US" altLang="ko-KR" sz="2400" dirty="0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)</a:t>
              </a:r>
              <a:endParaRPr lang="ko-KR" altLang="en-US" sz="2400" dirty="0">
                <a:solidFill>
                  <a:srgbClr val="535353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052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3AFFA250-9DF9-43AF-A41E-3F12E4DF9340}"/>
              </a:ext>
            </a:extLst>
          </p:cNvPr>
          <p:cNvSpPr txBox="1"/>
          <p:nvPr/>
        </p:nvSpPr>
        <p:spPr>
          <a:xfrm>
            <a:off x="719139" y="395062"/>
            <a:ext cx="6121400" cy="1226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err="1">
                <a:solidFill>
                  <a:srgbClr val="535353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중단열</a:t>
            </a:r>
            <a:r>
              <a:rPr lang="ko-KR" altLang="en-US" b="1" dirty="0">
                <a:solidFill>
                  <a:srgbClr val="535353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콘크리트 </a:t>
            </a:r>
            <a:r>
              <a:rPr lang="ko-KR" altLang="en-US" b="1" dirty="0" err="1">
                <a:solidFill>
                  <a:srgbClr val="535353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타설</a:t>
            </a:r>
            <a:r>
              <a:rPr lang="ko-KR" altLang="en-US" b="1" dirty="0">
                <a:solidFill>
                  <a:srgbClr val="535353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분배기 </a:t>
            </a:r>
            <a:r>
              <a:rPr lang="ko-KR" altLang="en-US" b="1" dirty="0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추가 특허 출원</a:t>
            </a:r>
            <a:endParaRPr lang="en-US" altLang="ko-KR" b="1" dirty="0">
              <a:solidFill>
                <a:srgbClr val="C0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endParaRPr lang="en-US" altLang="ko-KR" sz="1000" b="1" dirty="0">
              <a:solidFill>
                <a:srgbClr val="CC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pPr algn="just">
              <a:lnSpc>
                <a:spcPct val="150000"/>
              </a:lnSpc>
              <a:spcBef>
                <a:spcPts val="400"/>
              </a:spcBef>
            </a:pP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옹벽 </a:t>
            </a:r>
            <a:r>
              <a:rPr lang="ko-KR" altLang="en-US" sz="1500" dirty="0" err="1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타설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시 내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·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외측 공간에 콘크리트를 동시에 </a:t>
            </a:r>
            <a:r>
              <a:rPr lang="ko-KR" altLang="en-US" sz="1500" dirty="0" err="1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타설하여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단열재가 이동하거나 손상되지 않으면서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균일하고 신속하게 </a:t>
            </a:r>
            <a:r>
              <a:rPr lang="ko-KR" altLang="en-US" sz="1500" dirty="0" err="1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타설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할 수 있다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.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012837A-A505-41DA-A7EB-31C9E8C4F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085" y="2009257"/>
            <a:ext cx="4004681" cy="391237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1A93C09F-71DC-4A56-9094-0ED5814C88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6686" b="35932"/>
          <a:stretch/>
        </p:blipFill>
        <p:spPr>
          <a:xfrm>
            <a:off x="5939925" y="10241754"/>
            <a:ext cx="1080000" cy="145259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8CB679AF-0DDF-4A87-8AD0-814EED678C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8" t="1" b="640"/>
          <a:stretch/>
        </p:blipFill>
        <p:spPr>
          <a:xfrm>
            <a:off x="0" y="5345906"/>
            <a:ext cx="6539830" cy="534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4251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B5B2C2D-5C89-47B7-AB99-E4D004C1B4E4}"/>
              </a:ext>
            </a:extLst>
          </p:cNvPr>
          <p:cNvSpPr txBox="1"/>
          <p:nvPr/>
        </p:nvSpPr>
        <p:spPr>
          <a:xfrm>
            <a:off x="538163" y="2991246"/>
            <a:ext cx="66627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altLang="ko-KR" sz="1600" dirty="0">
              <a:solidFill>
                <a:schemeClr val="bg1">
                  <a:lumMod val="50000"/>
                </a:schemeClr>
              </a:solidFill>
              <a:latin typeface="HY울릉도M" panose="02030600000101010101" pitchFamily="18" charset="-127"/>
              <a:ea typeface="HY울릉도M" panose="0203060000010101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B66EE681-AA69-4EBE-8A5C-4507F390E3DE}"/>
              </a:ext>
            </a:extLst>
          </p:cNvPr>
          <p:cNvGrpSpPr/>
          <p:nvPr/>
        </p:nvGrpSpPr>
        <p:grpSpPr>
          <a:xfrm>
            <a:off x="610714" y="1785126"/>
            <a:ext cx="3425827" cy="1049299"/>
            <a:chOff x="480088" y="1785126"/>
            <a:chExt cx="3425827" cy="104929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0DCE3DF-F01A-4E64-A373-FC8311FEB822}"/>
                </a:ext>
              </a:extLst>
            </p:cNvPr>
            <p:cNvSpPr txBox="1"/>
            <p:nvPr/>
          </p:nvSpPr>
          <p:spPr>
            <a:xfrm>
              <a:off x="480088" y="1785126"/>
              <a:ext cx="3425827" cy="404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400"/>
                </a:spcBef>
              </a:pPr>
              <a:r>
                <a:rPr lang="en-US" altLang="ko-KR" sz="1600" b="1" dirty="0">
                  <a:latin typeface="HY울릉도M" panose="02030600000101010101" pitchFamily="18" charset="-127"/>
                  <a:ea typeface="HY울릉도M" panose="02030600000101010101" pitchFamily="18" charset="-127"/>
                </a:rPr>
                <a:t>2012~2013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1BF6199-E25F-46F5-AA9C-BDD93CC9E630}"/>
                </a:ext>
              </a:extLst>
            </p:cNvPr>
            <p:cNvSpPr txBox="1"/>
            <p:nvPr/>
          </p:nvSpPr>
          <p:spPr>
            <a:xfrm>
              <a:off x="480088" y="2188094"/>
              <a:ext cx="324167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경기 시흥시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물왕동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근린생활시설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의왕시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학의동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근린생활시설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충남 공주시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신관동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다가구주택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E6DD4EC7-0BE0-4BB1-91D8-C266EE0A4F55}"/>
              </a:ext>
            </a:extLst>
          </p:cNvPr>
          <p:cNvGrpSpPr/>
          <p:nvPr/>
        </p:nvGrpSpPr>
        <p:grpSpPr>
          <a:xfrm>
            <a:off x="610714" y="2827548"/>
            <a:ext cx="3419472" cy="1787963"/>
            <a:chOff x="480088" y="2827548"/>
            <a:chExt cx="3419472" cy="178796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991AAC7-1CDA-4FF1-83D2-9607699A25D5}"/>
                </a:ext>
              </a:extLst>
            </p:cNvPr>
            <p:cNvSpPr txBox="1"/>
            <p:nvPr/>
          </p:nvSpPr>
          <p:spPr>
            <a:xfrm>
              <a:off x="480088" y="2827548"/>
              <a:ext cx="3419472" cy="404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400"/>
                </a:spcBef>
              </a:pPr>
              <a:r>
                <a:rPr lang="en-US" altLang="ko-KR" sz="1600" b="1" dirty="0">
                  <a:latin typeface="HY울릉도M" panose="02030600000101010101" pitchFamily="18" charset="-127"/>
                  <a:ea typeface="HY울릉도M" panose="02030600000101010101" pitchFamily="18" charset="-127"/>
                </a:rPr>
                <a:t>2015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D1A9CD9-02D0-4CBA-AE14-0A073E238B1B}"/>
                </a:ext>
              </a:extLst>
            </p:cNvPr>
            <p:cNvSpPr txBox="1"/>
            <p:nvPr/>
          </p:nvSpPr>
          <p:spPr>
            <a:xfrm>
              <a:off x="480088" y="3230516"/>
              <a:ext cx="3241676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경남 진해시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경화동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다세대 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충남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다전시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원신흥동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다세대주택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광주시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퇴촌면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숙박시설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경남 거제시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능포리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단독주택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이천시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신둥면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근린생활시설 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(5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개동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)</a:t>
              </a: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양평군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양수리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단독주택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양평군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문호리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단독주택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F434F28F-20FF-4161-A560-7AE9CCF9185A}"/>
              </a:ext>
            </a:extLst>
          </p:cNvPr>
          <p:cNvGrpSpPr/>
          <p:nvPr/>
        </p:nvGrpSpPr>
        <p:grpSpPr>
          <a:xfrm>
            <a:off x="3495009" y="1785126"/>
            <a:ext cx="3425827" cy="1418631"/>
            <a:chOff x="3863312" y="1785126"/>
            <a:chExt cx="3425827" cy="141863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21380AC-78B1-4C55-BC80-694758373D0B}"/>
                </a:ext>
              </a:extLst>
            </p:cNvPr>
            <p:cNvSpPr txBox="1"/>
            <p:nvPr/>
          </p:nvSpPr>
          <p:spPr>
            <a:xfrm>
              <a:off x="3863312" y="1785126"/>
              <a:ext cx="3425827" cy="404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400"/>
                </a:spcBef>
              </a:pPr>
              <a:r>
                <a:rPr lang="en-US" altLang="ko-KR" sz="1600" b="1" dirty="0">
                  <a:latin typeface="HY울릉도M" panose="02030600000101010101" pitchFamily="18" charset="-127"/>
                  <a:ea typeface="HY울릉도M" panose="02030600000101010101" pitchFamily="18" charset="-127"/>
                </a:rPr>
                <a:t>2014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6973115-8F50-469B-84DC-A4C94DBE48BF}"/>
                </a:ext>
              </a:extLst>
            </p:cNvPr>
            <p:cNvSpPr txBox="1"/>
            <p:nvPr/>
          </p:nvSpPr>
          <p:spPr>
            <a:xfrm>
              <a:off x="4209694" y="2188094"/>
              <a:ext cx="3079445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전남 광주시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수완동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근린생활시설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전남 광주시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수완동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근린생활시설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양평군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문호리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근린생활시설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파주시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목동동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근린생활시설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경남 거제시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장목면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숙박시설 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(2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개동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)</a:t>
              </a: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CA77F796-4E49-4840-9F1C-2B48533EDD28}"/>
              </a:ext>
            </a:extLst>
          </p:cNvPr>
          <p:cNvGrpSpPr/>
          <p:nvPr/>
        </p:nvGrpSpPr>
        <p:grpSpPr>
          <a:xfrm>
            <a:off x="3495009" y="3233813"/>
            <a:ext cx="3425827" cy="1418631"/>
            <a:chOff x="3863312" y="3233813"/>
            <a:chExt cx="3425827" cy="141863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4B32E8A-07A4-464D-A09E-5B60A4143101}"/>
                </a:ext>
              </a:extLst>
            </p:cNvPr>
            <p:cNvSpPr txBox="1"/>
            <p:nvPr/>
          </p:nvSpPr>
          <p:spPr>
            <a:xfrm>
              <a:off x="3863312" y="3233813"/>
              <a:ext cx="3425827" cy="404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400"/>
                </a:spcBef>
              </a:pPr>
              <a:r>
                <a:rPr lang="en-US" altLang="ko-KR" sz="1600" b="1" dirty="0">
                  <a:latin typeface="HY울릉도M" panose="02030600000101010101" pitchFamily="18" charset="-127"/>
                  <a:ea typeface="HY울릉도M" panose="02030600000101010101" pitchFamily="18" charset="-127"/>
                </a:rPr>
                <a:t>2016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B8162A7-E705-4F25-B311-CA411957B560}"/>
                </a:ext>
              </a:extLst>
            </p:cNvPr>
            <p:cNvSpPr txBox="1"/>
            <p:nvPr/>
          </p:nvSpPr>
          <p:spPr>
            <a:xfrm>
              <a:off x="4209693" y="3636781"/>
              <a:ext cx="3079446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전남 화순군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화순읍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단독주택 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(5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개동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)</a:t>
              </a: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광주시 송정동 단독주택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용인시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능원리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근린생활시설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화성시 화성군 단독주택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의왕시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내손동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다세대주택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D6384A4E-8C55-42FF-B36B-D600DC012260}"/>
              </a:ext>
            </a:extLst>
          </p:cNvPr>
          <p:cNvGrpSpPr/>
          <p:nvPr/>
        </p:nvGrpSpPr>
        <p:grpSpPr>
          <a:xfrm>
            <a:off x="610714" y="4608634"/>
            <a:ext cx="3425827" cy="1603297"/>
            <a:chOff x="480088" y="4608634"/>
            <a:chExt cx="3425827" cy="1603297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7921826-8632-487C-8CA0-6886DB5EB70E}"/>
                </a:ext>
              </a:extLst>
            </p:cNvPr>
            <p:cNvSpPr txBox="1"/>
            <p:nvPr/>
          </p:nvSpPr>
          <p:spPr>
            <a:xfrm>
              <a:off x="480088" y="4608634"/>
              <a:ext cx="3425827" cy="404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400"/>
                </a:spcBef>
              </a:pPr>
              <a:r>
                <a:rPr lang="en-US" altLang="ko-KR" sz="1600" b="1" dirty="0">
                  <a:latin typeface="HY울릉도M" panose="02030600000101010101" pitchFamily="18" charset="-127"/>
                  <a:ea typeface="HY울릉도M" panose="02030600000101010101" pitchFamily="18" charset="-127"/>
                </a:rPr>
                <a:t>2017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D89D835-AC55-4799-A760-A38A9E826B46}"/>
                </a:ext>
              </a:extLst>
            </p:cNvPr>
            <p:cNvSpPr txBox="1"/>
            <p:nvPr/>
          </p:nvSpPr>
          <p:spPr>
            <a:xfrm>
              <a:off x="480088" y="5011602"/>
              <a:ext cx="324167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경기 이천시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신둥면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근생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및 다가구주택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이천시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신둥면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근생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및 다가구주택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충북 제천시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왕암동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단독주택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서울 서대문구 연희동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근린생활시설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이천시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도척면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단독주택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서울 성동구 마장동 업무시설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97803D8D-CF65-4C2C-93BF-E391F3432B5B}"/>
              </a:ext>
            </a:extLst>
          </p:cNvPr>
          <p:cNvGrpSpPr/>
          <p:nvPr/>
        </p:nvGrpSpPr>
        <p:grpSpPr>
          <a:xfrm>
            <a:off x="3495009" y="4682500"/>
            <a:ext cx="3425827" cy="1049299"/>
            <a:chOff x="3863312" y="4682500"/>
            <a:chExt cx="3425827" cy="1049299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5030D81-92C6-40B7-96EA-4CCB137D91CC}"/>
                </a:ext>
              </a:extLst>
            </p:cNvPr>
            <p:cNvSpPr txBox="1"/>
            <p:nvPr/>
          </p:nvSpPr>
          <p:spPr>
            <a:xfrm>
              <a:off x="3863312" y="4682500"/>
              <a:ext cx="3425827" cy="404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400"/>
                </a:spcBef>
              </a:pPr>
              <a:r>
                <a:rPr lang="en-US" altLang="ko-KR" sz="1600" b="1" dirty="0">
                  <a:latin typeface="HY울릉도M" panose="02030600000101010101" pitchFamily="18" charset="-127"/>
                  <a:ea typeface="HY울릉도M" panose="02030600000101010101" pitchFamily="18" charset="-127"/>
                </a:rPr>
                <a:t>2018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7224D0F-CF01-4330-B4C4-7072AAACDC46}"/>
                </a:ext>
              </a:extLst>
            </p:cNvPr>
            <p:cNvSpPr txBox="1"/>
            <p:nvPr/>
          </p:nvSpPr>
          <p:spPr>
            <a:xfrm>
              <a:off x="4209692" y="5085468"/>
              <a:ext cx="307944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서울 연남동 연남동 다가주주택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부천시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옥길동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다가구주택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서울 영등포구 영등포동 다가주주택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5DC476A8-2C33-4049-A7F1-E2E6745E4F72}"/>
              </a:ext>
            </a:extLst>
          </p:cNvPr>
          <p:cNvSpPr txBox="1"/>
          <p:nvPr/>
        </p:nvSpPr>
        <p:spPr>
          <a:xfrm>
            <a:off x="719139" y="1029615"/>
            <a:ext cx="6121400" cy="584775"/>
          </a:xfrm>
          <a:prstGeom prst="rect">
            <a:avLst/>
          </a:prstGeom>
          <a:solidFill>
            <a:srgbClr val="C2C1BC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latin typeface="HY울릉도M" panose="02030600000101010101" pitchFamily="18" charset="-127"/>
                <a:ea typeface="HY울릉도M" panose="02030600000101010101" pitchFamily="18" charset="-127"/>
              </a:rPr>
              <a:t>13</a:t>
            </a:r>
            <a:r>
              <a:rPr lang="ko-KR" altLang="en-US" sz="3200" b="1" dirty="0">
                <a:latin typeface="HY울릉도M" panose="02030600000101010101" pitchFamily="18" charset="-127"/>
                <a:ea typeface="HY울릉도M" panose="02030600000101010101" pitchFamily="18" charset="-127"/>
              </a:rPr>
              <a:t>년간 </a:t>
            </a:r>
            <a:r>
              <a:rPr lang="en-US" altLang="ko-KR" sz="3200" b="1" dirty="0">
                <a:latin typeface="HY울릉도M" panose="02030600000101010101" pitchFamily="18" charset="-127"/>
                <a:ea typeface="HY울릉도M" panose="02030600000101010101" pitchFamily="18" charset="-127"/>
              </a:rPr>
              <a:t>67</a:t>
            </a:r>
            <a:r>
              <a:rPr lang="ko-KR" altLang="en-US" sz="3200" b="1" dirty="0">
                <a:latin typeface="HY울릉도M" panose="02030600000101010101" pitchFamily="18" charset="-127"/>
                <a:ea typeface="HY울릉도M" panose="02030600000101010101" pitchFamily="18" charset="-127"/>
              </a:rPr>
              <a:t>건 건축물 시공 실적</a:t>
            </a: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0460C9B8-798A-462F-B90E-EBE2338AD3A0}"/>
              </a:ext>
            </a:extLst>
          </p:cNvPr>
          <p:cNvGrpSpPr/>
          <p:nvPr/>
        </p:nvGrpSpPr>
        <p:grpSpPr>
          <a:xfrm>
            <a:off x="610714" y="6205054"/>
            <a:ext cx="3421060" cy="1233965"/>
            <a:chOff x="480088" y="6205054"/>
            <a:chExt cx="3421060" cy="1233965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2FD078F-E83E-4FC9-B7CB-EAF6D73B6CA8}"/>
                </a:ext>
              </a:extLst>
            </p:cNvPr>
            <p:cNvSpPr txBox="1"/>
            <p:nvPr/>
          </p:nvSpPr>
          <p:spPr>
            <a:xfrm>
              <a:off x="480088" y="6205054"/>
              <a:ext cx="3421060" cy="404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400"/>
                </a:spcBef>
              </a:pPr>
              <a:r>
                <a:rPr lang="en-US" altLang="ko-KR" sz="1600" b="1" dirty="0">
                  <a:latin typeface="HY울릉도M" panose="02030600000101010101" pitchFamily="18" charset="-127"/>
                  <a:ea typeface="HY울릉도M" panose="02030600000101010101" pitchFamily="18" charset="-127"/>
                </a:rPr>
                <a:t>2019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C55A3778-3973-468A-9DBF-17457D9D61E7}"/>
                </a:ext>
              </a:extLst>
            </p:cNvPr>
            <p:cNvSpPr txBox="1"/>
            <p:nvPr/>
          </p:nvSpPr>
          <p:spPr>
            <a:xfrm>
              <a:off x="480088" y="6608022"/>
              <a:ext cx="341947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인천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미추홀구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용현동 종교시설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이천시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신둥면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근생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및 다가구주택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서울 영등포구 영등포동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근생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및 다가구주택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대전 유성구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원신흥동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근생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및 다가구주택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C04E0FB9-DA46-4331-A49A-92F0BECAECB5}"/>
              </a:ext>
            </a:extLst>
          </p:cNvPr>
          <p:cNvGrpSpPr/>
          <p:nvPr/>
        </p:nvGrpSpPr>
        <p:grpSpPr>
          <a:xfrm>
            <a:off x="3498187" y="5761855"/>
            <a:ext cx="3422649" cy="1603297"/>
            <a:chOff x="3866487" y="5761855"/>
            <a:chExt cx="3422649" cy="1603297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1416FC1-B060-4D74-88EC-371705842CA0}"/>
                </a:ext>
              </a:extLst>
            </p:cNvPr>
            <p:cNvSpPr txBox="1"/>
            <p:nvPr/>
          </p:nvSpPr>
          <p:spPr>
            <a:xfrm>
              <a:off x="3866487" y="5761855"/>
              <a:ext cx="3422649" cy="404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400"/>
                </a:spcBef>
              </a:pPr>
              <a:r>
                <a:rPr lang="en-US" altLang="ko-KR" sz="1600" b="1" dirty="0">
                  <a:latin typeface="HY울릉도M" panose="02030600000101010101" pitchFamily="18" charset="-127"/>
                  <a:ea typeface="HY울릉도M" panose="02030600000101010101" pitchFamily="18" charset="-127"/>
                </a:rPr>
                <a:t>2020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1D9D8D5-EAA7-4B7F-BBC0-0ECDF2455587}"/>
                </a:ext>
              </a:extLst>
            </p:cNvPr>
            <p:cNvSpPr txBox="1"/>
            <p:nvPr/>
          </p:nvSpPr>
          <p:spPr>
            <a:xfrm>
              <a:off x="4209691" y="6164823"/>
              <a:ext cx="3079445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서울 강동구 천호동 다세대주택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화성시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반송동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근생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및 다가구주택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이천시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신둔면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근생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및 다가구주택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부천시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옥길동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근생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및 다가구주택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인천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웅진면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북도면 단독주택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용인시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고기동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단독주택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3D037CED-6074-4EC6-80A4-E23D29A662A2}"/>
              </a:ext>
            </a:extLst>
          </p:cNvPr>
          <p:cNvGrpSpPr/>
          <p:nvPr/>
        </p:nvGrpSpPr>
        <p:grpSpPr>
          <a:xfrm>
            <a:off x="3498186" y="7395208"/>
            <a:ext cx="3422650" cy="1603297"/>
            <a:chOff x="3866489" y="7395208"/>
            <a:chExt cx="3422650" cy="1603297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DC4B84F-5B02-4AA7-A291-48123D335CF6}"/>
                </a:ext>
              </a:extLst>
            </p:cNvPr>
            <p:cNvSpPr txBox="1"/>
            <p:nvPr/>
          </p:nvSpPr>
          <p:spPr>
            <a:xfrm>
              <a:off x="3866489" y="7395208"/>
              <a:ext cx="3422650" cy="404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400"/>
                </a:spcBef>
              </a:pPr>
              <a:r>
                <a:rPr lang="en-US" altLang="ko-KR" sz="1600" b="1" dirty="0">
                  <a:latin typeface="HY울릉도M" panose="02030600000101010101" pitchFamily="18" charset="-127"/>
                  <a:ea typeface="HY울릉도M" panose="02030600000101010101" pitchFamily="18" charset="-127"/>
                </a:rPr>
                <a:t>2021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50A2B46-7D6C-4869-A239-36D62B69B878}"/>
                </a:ext>
              </a:extLst>
            </p:cNvPr>
            <p:cNvSpPr txBox="1"/>
            <p:nvPr/>
          </p:nvSpPr>
          <p:spPr>
            <a:xfrm>
              <a:off x="4209694" y="7798176"/>
              <a:ext cx="3079445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인천 서구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당하동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종교시설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부천시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역곡동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다가구주택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경기 파주시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탄현면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단독주택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인천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미추홀구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용현동 종교시설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강원 화천군 상서면 종교시설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광주시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목현동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단독주택 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(2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개동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)</a:t>
              </a: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9A9EBCAB-6142-4A22-8A58-5F39FC6A05C9}"/>
              </a:ext>
            </a:extLst>
          </p:cNvPr>
          <p:cNvGrpSpPr/>
          <p:nvPr/>
        </p:nvGrpSpPr>
        <p:grpSpPr>
          <a:xfrm>
            <a:off x="610714" y="7432142"/>
            <a:ext cx="3422650" cy="1603297"/>
            <a:chOff x="480088" y="7432142"/>
            <a:chExt cx="3422650" cy="1603297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21C08EA-FD7A-4EC6-94B9-4D742B4CDC26}"/>
                </a:ext>
              </a:extLst>
            </p:cNvPr>
            <p:cNvSpPr txBox="1"/>
            <p:nvPr/>
          </p:nvSpPr>
          <p:spPr>
            <a:xfrm>
              <a:off x="480088" y="7432142"/>
              <a:ext cx="3422650" cy="404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400"/>
                </a:spcBef>
              </a:pPr>
              <a:r>
                <a:rPr lang="en-US" altLang="ko-KR" sz="1600" b="1" dirty="0">
                  <a:latin typeface="HY울릉도M" panose="02030600000101010101" pitchFamily="18" charset="-127"/>
                  <a:ea typeface="HY울릉도M" panose="02030600000101010101" pitchFamily="18" charset="-127"/>
                </a:rPr>
                <a:t>2022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D7F2355-1518-4862-8FEE-995DDFE71666}"/>
                </a:ext>
              </a:extLst>
            </p:cNvPr>
            <p:cNvSpPr txBox="1"/>
            <p:nvPr/>
          </p:nvSpPr>
          <p:spPr>
            <a:xfrm>
              <a:off x="480088" y="7835110"/>
              <a:ext cx="3419472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경기 파주시 송촌동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근생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및 다가주주택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광주시 신현동 단독주택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강원 춘천시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칠전동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숙박시설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연천군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왕징면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닥독주택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(2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개동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)</a:t>
              </a: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수원시 장안구 단독주택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과천시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부림동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다세대주택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160995C5-CBA9-4FF6-8BBF-8EB09831E1DE}"/>
              </a:ext>
            </a:extLst>
          </p:cNvPr>
          <p:cNvGrpSpPr/>
          <p:nvPr/>
        </p:nvGrpSpPr>
        <p:grpSpPr>
          <a:xfrm>
            <a:off x="610714" y="9028562"/>
            <a:ext cx="3421060" cy="1049299"/>
            <a:chOff x="480088" y="9028562"/>
            <a:chExt cx="3421060" cy="1049299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3F2457E-144E-41E7-99DF-E45C041EEE8A}"/>
                </a:ext>
              </a:extLst>
            </p:cNvPr>
            <p:cNvSpPr txBox="1"/>
            <p:nvPr/>
          </p:nvSpPr>
          <p:spPr>
            <a:xfrm>
              <a:off x="480088" y="9028562"/>
              <a:ext cx="3421060" cy="404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400"/>
                </a:spcBef>
              </a:pPr>
              <a:r>
                <a:rPr lang="en-US" altLang="ko-KR" sz="1600" b="1" dirty="0">
                  <a:latin typeface="HY울릉도M" panose="02030600000101010101" pitchFamily="18" charset="-127"/>
                  <a:ea typeface="HY울릉도M" panose="02030600000101010101" pitchFamily="18" charset="-127"/>
                </a:rPr>
                <a:t>2023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B3AE87C-D989-4CFA-9552-8780BF99DB65}"/>
                </a:ext>
              </a:extLst>
            </p:cNvPr>
            <p:cNvSpPr txBox="1"/>
            <p:nvPr/>
          </p:nvSpPr>
          <p:spPr>
            <a:xfrm>
              <a:off x="480088" y="9431530"/>
              <a:ext cx="341947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전남 광주시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쌍촌동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수련시설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충북 충주시 연수동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근생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및 다가구주택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충북 청주시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추정리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단독주택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99F590A7-0D52-46B7-82A1-3A4DD95FBB5F}"/>
              </a:ext>
            </a:extLst>
          </p:cNvPr>
          <p:cNvGrpSpPr/>
          <p:nvPr/>
        </p:nvGrpSpPr>
        <p:grpSpPr>
          <a:xfrm>
            <a:off x="3498186" y="9028562"/>
            <a:ext cx="3422650" cy="1049299"/>
            <a:chOff x="3866487" y="9028562"/>
            <a:chExt cx="3422650" cy="1049299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1D75068-EAC3-4DB9-8C66-53AF41BFA3DC}"/>
                </a:ext>
              </a:extLst>
            </p:cNvPr>
            <p:cNvSpPr txBox="1"/>
            <p:nvPr/>
          </p:nvSpPr>
          <p:spPr>
            <a:xfrm>
              <a:off x="3866487" y="9028562"/>
              <a:ext cx="3422650" cy="404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400"/>
                </a:spcBef>
              </a:pPr>
              <a:r>
                <a:rPr lang="en-US" altLang="ko-KR" sz="1600" b="1" dirty="0">
                  <a:latin typeface="HY울릉도M" panose="02030600000101010101" pitchFamily="18" charset="-127"/>
                  <a:ea typeface="HY울릉도M" panose="02030600000101010101" pitchFamily="18" charset="-127"/>
                </a:rPr>
                <a:t>2024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8EC70C55-4192-4AD4-9D34-3F84D9E147C1}"/>
                </a:ext>
              </a:extLst>
            </p:cNvPr>
            <p:cNvSpPr txBox="1"/>
            <p:nvPr/>
          </p:nvSpPr>
          <p:spPr>
            <a:xfrm>
              <a:off x="4209692" y="9431530"/>
              <a:ext cx="307944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 경기 파주시 송촌동 </a:t>
              </a:r>
              <a:r>
                <a:rPr lang="ko-KR" altLang="en-US" sz="1200" dirty="0" err="1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근생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및 다가구주택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파주시 송촌동 근린생활시설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  <a:p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▸</a:t>
              </a:r>
              <a:r>
                <a:rPr lang="en-US" altLang="ko-KR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 </a:t>
              </a:r>
              <a:r>
                <a:rPr lang="ko-KR" altLang="en-US" sz="1200" dirty="0">
                  <a:solidFill>
                    <a:schemeClr val="bg1">
                      <a:lumMod val="50000"/>
                    </a:schemeClr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경기 광주시 역동 근린생활시설</a:t>
              </a:r>
              <a:endParaRPr lang="en-US" altLang="ko-KR" sz="1200" dirty="0">
                <a:solidFill>
                  <a:schemeClr val="bg1">
                    <a:lumMod val="50000"/>
                  </a:schemeClr>
                </a:soli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E30F6CD4-D1E0-4AC6-8A04-4ED405F62797}"/>
              </a:ext>
            </a:extLst>
          </p:cNvPr>
          <p:cNvGrpSpPr/>
          <p:nvPr/>
        </p:nvGrpSpPr>
        <p:grpSpPr>
          <a:xfrm>
            <a:off x="587054" y="347991"/>
            <a:ext cx="3363421" cy="525792"/>
            <a:chOff x="587054" y="1584863"/>
            <a:chExt cx="3363421" cy="525792"/>
          </a:xfrm>
        </p:grpSpPr>
        <p:sp>
          <p:nvSpPr>
            <p:cNvPr id="47" name="타원 46">
              <a:extLst>
                <a:ext uri="{FF2B5EF4-FFF2-40B4-BE49-F238E27FC236}">
                  <a16:creationId xmlns:a16="http://schemas.microsoft.com/office/drawing/2014/main" id="{8D4D0626-77B1-4A86-82ED-2FBF45FD93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754" y="1584863"/>
              <a:ext cx="432000" cy="432000"/>
            </a:xfrm>
            <a:prstGeom prst="ellipse">
              <a:avLst/>
            </a:prstGeom>
            <a:solidFill>
              <a:srgbClr val="C2C1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D5CB2F8-A79E-4884-A05B-C1620F0C96AD}"/>
                </a:ext>
              </a:extLst>
            </p:cNvPr>
            <p:cNvSpPr txBox="1"/>
            <p:nvPr/>
          </p:nvSpPr>
          <p:spPr>
            <a:xfrm>
              <a:off x="587054" y="1648990"/>
              <a:ext cx="33634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>
                  <a:solidFill>
                    <a:schemeClr val="bg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04</a:t>
              </a:r>
              <a:r>
                <a:rPr lang="en-US" altLang="ko-KR" sz="2400" dirty="0"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  </a:t>
              </a:r>
              <a:r>
                <a:rPr lang="ko-KR" altLang="en-US" sz="2400" dirty="0" err="1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중단열</a:t>
              </a:r>
              <a:r>
                <a:rPr lang="ko-KR" altLang="en-US" sz="2400" dirty="0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 적용 공사실적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39631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AE4152F-5DD2-4443-8837-246A730E14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2" t="14104" r="28994" b="1148"/>
          <a:stretch/>
        </p:blipFill>
        <p:spPr>
          <a:xfrm>
            <a:off x="0" y="0"/>
            <a:ext cx="7559675" cy="106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904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>
            <a:extLst>
              <a:ext uri="{FF2B5EF4-FFF2-40B4-BE49-F238E27FC236}">
                <a16:creationId xmlns:a16="http://schemas.microsoft.com/office/drawing/2014/main" id="{22952C97-3DF4-4317-8AF6-3B65CB35F5DC}"/>
              </a:ext>
            </a:extLst>
          </p:cNvPr>
          <p:cNvGrpSpPr/>
          <p:nvPr/>
        </p:nvGrpSpPr>
        <p:grpSpPr>
          <a:xfrm>
            <a:off x="587054" y="347991"/>
            <a:ext cx="1284326" cy="541181"/>
            <a:chOff x="587054" y="1584863"/>
            <a:chExt cx="1284326" cy="541181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DF531D7D-92E7-4DA5-ADA7-E3A436ADDB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754" y="1584863"/>
              <a:ext cx="432000" cy="432000"/>
            </a:xfrm>
            <a:prstGeom prst="ellipse">
              <a:avLst/>
            </a:prstGeom>
            <a:solidFill>
              <a:srgbClr val="C2C1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C7CA155-F7EC-429A-8C39-A9EB5C172CA4}"/>
                </a:ext>
              </a:extLst>
            </p:cNvPr>
            <p:cNvSpPr txBox="1"/>
            <p:nvPr/>
          </p:nvSpPr>
          <p:spPr>
            <a:xfrm>
              <a:off x="587054" y="1648990"/>
              <a:ext cx="1284326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>
                  <a:solidFill>
                    <a:schemeClr val="bg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05</a:t>
              </a:r>
              <a:r>
                <a:rPr lang="en-US" altLang="ko-KR" sz="2400" dirty="0"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  </a:t>
              </a:r>
              <a:r>
                <a:rPr lang="ko-KR" altLang="en-US" sz="2400" dirty="0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사례</a:t>
              </a:r>
            </a:p>
          </p:txBody>
        </p:sp>
      </p:grpSp>
      <p:pic>
        <p:nvPicPr>
          <p:cNvPr id="6" name="그림 5">
            <a:extLst>
              <a:ext uri="{FF2B5EF4-FFF2-40B4-BE49-F238E27FC236}">
                <a16:creationId xmlns:a16="http://schemas.microsoft.com/office/drawing/2014/main" id="{CFB4BE5F-2AEF-4207-866F-74373C9B3E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" b="7634"/>
          <a:stretch/>
        </p:blipFill>
        <p:spPr>
          <a:xfrm>
            <a:off x="719138" y="989013"/>
            <a:ext cx="6121400" cy="4357687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782AF25-D439-4F4A-B5AE-1A01AF7830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2" t="788" r="9875"/>
          <a:stretch/>
        </p:blipFill>
        <p:spPr>
          <a:xfrm>
            <a:off x="3959225" y="5707061"/>
            <a:ext cx="2881313" cy="359905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6ABF68E2-9D4B-4B87-A3C3-A0B4594F60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2" r="5861"/>
          <a:stretch/>
        </p:blipFill>
        <p:spPr>
          <a:xfrm>
            <a:off x="719137" y="5707061"/>
            <a:ext cx="2881313" cy="3599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3077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04CD8443-8D59-4468-9E74-7239E16FF8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18"/>
          <a:stretch/>
        </p:blipFill>
        <p:spPr>
          <a:xfrm>
            <a:off x="3959225" y="5707062"/>
            <a:ext cx="2881313" cy="360045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C5C784E6-BB91-4DD6-9C68-EB4E7E3685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3" b="2158"/>
          <a:stretch/>
        </p:blipFill>
        <p:spPr>
          <a:xfrm>
            <a:off x="719138" y="989013"/>
            <a:ext cx="6121400" cy="4357687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7451A12E-2CB5-4F3C-8EA9-DC11C836DF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4" b="14774"/>
          <a:stretch/>
        </p:blipFill>
        <p:spPr>
          <a:xfrm>
            <a:off x="539751" y="5707061"/>
            <a:ext cx="3060699" cy="3600451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5E8C7C7B-999B-4AE5-8141-765835EC4A5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6686" b="35932"/>
          <a:stretch/>
        </p:blipFill>
        <p:spPr>
          <a:xfrm>
            <a:off x="5939925" y="10241754"/>
            <a:ext cx="1080000" cy="14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23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01DFBC1-D021-4C04-9825-E35413DFF1B9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8" t="-2" r="36279" b="1"/>
          <a:stretch/>
        </p:blipFill>
        <p:spPr>
          <a:xfrm>
            <a:off x="0" y="-1"/>
            <a:ext cx="7559675" cy="106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4590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1048E18-765C-404C-ABE0-D302C1B79597}"/>
              </a:ext>
            </a:extLst>
          </p:cNvPr>
          <p:cNvSpPr txBox="1"/>
          <p:nvPr/>
        </p:nvSpPr>
        <p:spPr>
          <a:xfrm>
            <a:off x="268929" y="274863"/>
            <a:ext cx="5464216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ko-KR" altLang="en-US" sz="1600" dirty="0">
                <a:solidFill>
                  <a:srgbClr val="222225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주식회사 </a:t>
            </a:r>
            <a:r>
              <a:rPr lang="ko-KR" altLang="en-US" sz="1600" dirty="0" err="1">
                <a:solidFill>
                  <a:srgbClr val="222225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쿠움</a:t>
            </a:r>
            <a:endParaRPr lang="ko-KR" altLang="en-US" sz="1600" dirty="0">
              <a:solidFill>
                <a:srgbClr val="222225"/>
              </a:solidFill>
              <a:latin typeface="Noto Sans KR Medium" panose="020B0200000000000000" pitchFamily="50" charset="-127"/>
              <a:ea typeface="Noto Sans KR Medium" panose="020B0200000000000000" pitchFamily="50" charset="-127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</a:pPr>
            <a:r>
              <a:rPr lang="ko-KR" altLang="en-US" sz="1400" dirty="0">
                <a:solidFill>
                  <a:srgbClr val="222225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서울특별시 서대문구 연희로 </a:t>
            </a:r>
            <a:r>
              <a:rPr lang="en-US" altLang="ko-KR" sz="1400" dirty="0">
                <a:solidFill>
                  <a:srgbClr val="222225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11</a:t>
            </a:r>
            <a:r>
              <a:rPr lang="ko-KR" altLang="en-US" sz="1400" dirty="0">
                <a:solidFill>
                  <a:srgbClr val="222225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가길 </a:t>
            </a:r>
            <a:r>
              <a:rPr lang="en-US" altLang="ko-KR" sz="1400" dirty="0">
                <a:solidFill>
                  <a:srgbClr val="222225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18  (</a:t>
            </a:r>
            <a:r>
              <a:rPr lang="ko-KR" altLang="en-US" sz="1400" dirty="0">
                <a:solidFill>
                  <a:srgbClr val="222225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연희동 </a:t>
            </a:r>
            <a:r>
              <a:rPr lang="en-US" altLang="ko-KR" sz="1400" dirty="0">
                <a:solidFill>
                  <a:srgbClr val="222225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129-10)</a:t>
            </a:r>
          </a:p>
          <a:p>
            <a:pPr>
              <a:spcBef>
                <a:spcPts val="300"/>
              </a:spcBef>
            </a:pPr>
            <a:r>
              <a:rPr lang="en-US" altLang="ko-KR" sz="1250" b="1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T. </a:t>
            </a:r>
            <a:r>
              <a:rPr lang="en-US" altLang="ko-KR" sz="1250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02-324-5300   </a:t>
            </a:r>
            <a:r>
              <a:rPr lang="en-US" altLang="ko-KR" sz="1250" b="1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F. </a:t>
            </a:r>
            <a:r>
              <a:rPr lang="en-US" altLang="ko-KR" sz="1250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02-324-2914   </a:t>
            </a:r>
            <a:r>
              <a:rPr lang="en-US" altLang="ko-KR" sz="1250" b="1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E. </a:t>
            </a:r>
            <a:r>
              <a:rPr lang="en-US" altLang="ko-KR" sz="1250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Arial" panose="020B0604020202020204" pitchFamily="34" charset="0"/>
              </a:rPr>
              <a:t>coom@coomps.com</a:t>
            </a:r>
            <a:endParaRPr lang="ko-KR" altLang="en-US" sz="1250" dirty="0">
              <a:latin typeface="Noto Sans KR Medium" panose="020B0200000000000000" pitchFamily="50" charset="-127"/>
              <a:ea typeface="Noto Sans KR Medium" panose="020B0200000000000000" pitchFamily="50" charset="-127"/>
              <a:cs typeface="Arial" panose="020B060402020202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6989B19-FF64-4A71-8B99-E5AF0BD9BE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90" t="58608" r="5385" b="1959"/>
          <a:stretch/>
        </p:blipFill>
        <p:spPr>
          <a:xfrm>
            <a:off x="0" y="5346700"/>
            <a:ext cx="7559675" cy="534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601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A67AA774-61F5-4828-9A03-8AC91A33C7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6" t="1852" r="820"/>
          <a:stretch/>
        </p:blipFill>
        <p:spPr>
          <a:xfrm>
            <a:off x="4795823" y="-1"/>
            <a:ext cx="2763852" cy="424656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F99EFB9-C9D9-4F4B-ACED-CF393A1E761C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21" t="-1" b="1"/>
          <a:stretch/>
        </p:blipFill>
        <p:spPr>
          <a:xfrm>
            <a:off x="0" y="-1"/>
            <a:ext cx="4611463" cy="10691813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BBFBA8C1-927C-4382-A9A8-1F60AE901962}"/>
              </a:ext>
            </a:extLst>
          </p:cNvPr>
          <p:cNvGrpSpPr/>
          <p:nvPr/>
        </p:nvGrpSpPr>
        <p:grpSpPr>
          <a:xfrm>
            <a:off x="4611463" y="7140970"/>
            <a:ext cx="2948213" cy="3303193"/>
            <a:chOff x="4611463" y="7140970"/>
            <a:chExt cx="2948213" cy="3303193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6CE7E03-AAEC-4631-A354-B8A01FA17BFB}"/>
                </a:ext>
              </a:extLst>
            </p:cNvPr>
            <p:cNvSpPr/>
            <p:nvPr/>
          </p:nvSpPr>
          <p:spPr>
            <a:xfrm>
              <a:off x="4795823" y="7140970"/>
              <a:ext cx="2763852" cy="5009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kumimoji="1" lang="ko-KR" altLang="en-US" sz="1100" dirty="0" err="1">
                  <a:solidFill>
                    <a:schemeClr val="tx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해나하우스</a:t>
              </a:r>
              <a:endParaRPr kumimoji="1" lang="en-US" altLang="ko-KR" sz="1100" dirty="0">
                <a:solidFill>
                  <a:schemeClr val="tx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endParaRPr kumimoji="1" lang="en-US" altLang="ko-KR" sz="400" dirty="0">
                <a:solidFill>
                  <a:schemeClr val="tx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r>
                <a:rPr kumimoji="1" lang="ko-KR" altLang="en-US" sz="800" dirty="0">
                  <a:solidFill>
                    <a:schemeClr val="tx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*</a:t>
              </a:r>
              <a:r>
                <a:rPr lang="en-US" altLang="ko-KR" sz="800" dirty="0">
                  <a:solidFill>
                    <a:srgbClr val="000000"/>
                  </a:solidFill>
                  <a:effectLst/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2019.03</a:t>
              </a:r>
              <a:r>
                <a:rPr lang="ko-KR" altLang="en-US" sz="800" dirty="0">
                  <a:solidFill>
                    <a:srgbClr val="000000"/>
                  </a:solidFill>
                  <a:effectLst/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 </a:t>
              </a:r>
              <a:r>
                <a:rPr lang="en-US" altLang="ko-KR" sz="800" dirty="0">
                  <a:solidFill>
                    <a:srgbClr val="000000"/>
                  </a:solidFill>
                  <a:effectLst/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&lt;</a:t>
              </a:r>
              <a:r>
                <a:rPr lang="ko-KR" altLang="en-US" sz="800" dirty="0">
                  <a:solidFill>
                    <a:srgbClr val="000000"/>
                  </a:solidFill>
                  <a:effectLst/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건축사</a:t>
              </a:r>
              <a:r>
                <a:rPr lang="en-US" altLang="ko-KR" sz="800" dirty="0">
                  <a:solidFill>
                    <a:srgbClr val="000000"/>
                  </a:solidFill>
                  <a:effectLst/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&gt;</a:t>
              </a:r>
              <a:r>
                <a:rPr lang="ko-KR" altLang="en-US" sz="800" dirty="0">
                  <a:solidFill>
                    <a:srgbClr val="000000"/>
                  </a:solidFill>
                  <a:effectLst/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지 </a:t>
              </a:r>
              <a:r>
                <a:rPr lang="ko-KR" altLang="en-US" sz="800" dirty="0" err="1">
                  <a:solidFill>
                    <a:srgbClr val="000000"/>
                  </a:solidFill>
                  <a:effectLst/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표지작</a:t>
              </a:r>
              <a:r>
                <a:rPr lang="ko-KR" altLang="en-US" sz="800" dirty="0">
                  <a:solidFill>
                    <a:srgbClr val="000000"/>
                  </a:solidFill>
                  <a:effectLst/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 선정</a:t>
              </a:r>
            </a:p>
            <a:p>
              <a:endParaRPr kumimoji="1" lang="en-US" altLang="ko-KR" sz="1100" dirty="0">
                <a:solidFill>
                  <a:schemeClr val="tx1"/>
                </a:solidFill>
                <a:latin typeface="KoPubWorldDotum_Pro Medium" pitchFamily="2" charset="-127"/>
                <a:ea typeface="KoPubWorldDotum_Pro Medium" pitchFamily="2" charset="-127"/>
                <a:cs typeface="KoPubWorldDotum_Pro Medium" pitchFamily="2" charset="-127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401E479-31A7-492B-989B-D5FCF2A15911}"/>
                </a:ext>
              </a:extLst>
            </p:cNvPr>
            <p:cNvSpPr txBox="1"/>
            <p:nvPr/>
          </p:nvSpPr>
          <p:spPr>
            <a:xfrm>
              <a:off x="4611463" y="7889618"/>
              <a:ext cx="800552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ts val="300"/>
                </a:spcBef>
              </a:pPr>
              <a:r>
                <a:rPr lang="ko-KR" altLang="en-US" sz="1000" b="1" dirty="0">
                  <a:solidFill>
                    <a:srgbClr val="222225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위치</a:t>
              </a:r>
              <a:endParaRPr lang="en-US" altLang="ko-KR" sz="1000" b="1" dirty="0">
                <a:solidFill>
                  <a:srgbClr val="222225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 algn="r">
                <a:spcBef>
                  <a:spcPts val="300"/>
                </a:spcBef>
              </a:pPr>
              <a:r>
                <a:rPr lang="ko-KR" altLang="en-US" sz="1000" b="1" dirty="0">
                  <a:solidFill>
                    <a:srgbClr val="222225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건축유형</a:t>
              </a:r>
              <a:endParaRPr lang="en-US" altLang="ko-KR" sz="1000" b="1" dirty="0">
                <a:solidFill>
                  <a:srgbClr val="222225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 algn="r">
                <a:spcBef>
                  <a:spcPts val="300"/>
                </a:spcBef>
              </a:pPr>
              <a:r>
                <a:rPr lang="ko-KR" altLang="en-US" sz="1000" b="1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용도</a:t>
              </a:r>
              <a:endParaRPr lang="en-US" altLang="ko-KR" sz="1000" b="1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 algn="r">
                <a:spcBef>
                  <a:spcPts val="300"/>
                </a:spcBef>
              </a:pPr>
              <a:r>
                <a:rPr lang="ko-KR" altLang="en-US" sz="1000" b="1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대지면적</a:t>
              </a:r>
              <a:endParaRPr lang="en-US" altLang="ko-KR" sz="1000" b="1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 algn="r">
                <a:spcBef>
                  <a:spcPts val="300"/>
                </a:spcBef>
              </a:pPr>
              <a:r>
                <a:rPr lang="ko-KR" altLang="en-US" sz="1000" b="1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건축면적</a:t>
              </a:r>
              <a:endParaRPr lang="en-US" altLang="ko-KR" sz="1000" b="1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 algn="r">
                <a:spcBef>
                  <a:spcPts val="300"/>
                </a:spcBef>
              </a:pPr>
              <a:r>
                <a:rPr lang="ko-KR" altLang="en-US" sz="1000" b="1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연면적</a:t>
              </a:r>
              <a:endParaRPr lang="en-US" altLang="ko-KR" sz="1000" b="1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 algn="r">
                <a:spcBef>
                  <a:spcPts val="300"/>
                </a:spcBef>
              </a:pPr>
              <a:r>
                <a:rPr lang="ko-KR" altLang="en-US" sz="1000" b="1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규모  </a:t>
              </a:r>
              <a:endParaRPr lang="en-US" altLang="ko-KR" sz="1000" b="1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 algn="r">
                <a:spcBef>
                  <a:spcPts val="300"/>
                </a:spcBef>
              </a:pPr>
              <a:r>
                <a:rPr lang="ko-KR" altLang="en-US" sz="1000" b="1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주차</a:t>
              </a:r>
              <a:endParaRPr lang="en-US" altLang="ko-KR" sz="1000" b="1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 algn="r">
                <a:spcBef>
                  <a:spcPts val="300"/>
                </a:spcBef>
              </a:pPr>
              <a:r>
                <a:rPr lang="ko-KR" altLang="en-US" sz="1000" b="1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높이</a:t>
              </a:r>
              <a:endParaRPr lang="en-US" altLang="ko-KR" sz="1000" b="1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 algn="r">
                <a:spcBef>
                  <a:spcPts val="300"/>
                </a:spcBef>
              </a:pPr>
              <a:r>
                <a:rPr lang="ko-KR" altLang="en-US" sz="1000" b="1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구조</a:t>
              </a:r>
              <a:endParaRPr lang="en-US" altLang="ko-KR" sz="1000" b="1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 algn="r">
                <a:spcBef>
                  <a:spcPts val="300"/>
                </a:spcBef>
              </a:pPr>
              <a:r>
                <a:rPr lang="ko-KR" altLang="en-US" sz="1000" b="1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외부마감</a:t>
              </a:r>
              <a:endParaRPr lang="en-US" altLang="ko-KR" sz="1000" b="1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 algn="r">
                <a:spcBef>
                  <a:spcPts val="300"/>
                </a:spcBef>
              </a:pPr>
              <a:r>
                <a:rPr lang="ko-KR" altLang="en-US" sz="1000" b="1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내부마감</a:t>
              </a:r>
              <a:endParaRPr lang="en-US" altLang="ko-KR" sz="1000" b="1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 algn="r">
                <a:spcBef>
                  <a:spcPts val="300"/>
                </a:spcBef>
              </a:pPr>
              <a:r>
                <a:rPr lang="ko-KR" altLang="en-US" sz="1000" b="1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시공기간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7511D55-7A16-444A-B484-9C512B4DDB40}"/>
                </a:ext>
              </a:extLst>
            </p:cNvPr>
            <p:cNvSpPr txBox="1"/>
            <p:nvPr/>
          </p:nvSpPr>
          <p:spPr>
            <a:xfrm>
              <a:off x="5412016" y="7886132"/>
              <a:ext cx="214766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1000" dirty="0">
                  <a:solidFill>
                    <a:srgbClr val="222225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서울특별시 서초구 반포동 </a:t>
              </a:r>
              <a:r>
                <a:rPr lang="en-US" altLang="ko-KR" sz="1000" dirty="0">
                  <a:solidFill>
                    <a:srgbClr val="222225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76-9</a:t>
              </a:r>
            </a:p>
            <a:p>
              <a:pPr>
                <a:spcBef>
                  <a:spcPts val="300"/>
                </a:spcBef>
              </a:pPr>
              <a:r>
                <a:rPr lang="ko-KR" altLang="en-US" sz="1000" dirty="0">
                  <a:solidFill>
                    <a:srgbClr val="222225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증축 </a:t>
              </a:r>
              <a:endParaRPr lang="en-US" altLang="ko-KR" sz="1000" dirty="0">
                <a:solidFill>
                  <a:srgbClr val="222225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근린생활시설</a:t>
              </a:r>
              <a:endParaRPr lang="en-US" altLang="ko-KR" sz="1000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>
                <a:spcBef>
                  <a:spcPts val="300"/>
                </a:spcBef>
              </a:pPr>
              <a:r>
                <a:rPr lang="en-US" altLang="ko-KR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447.9 </a:t>
              </a:r>
              <a:r>
                <a:rPr lang="ko-KR" altLang="en-US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㎡</a:t>
              </a:r>
              <a:endParaRPr lang="en-US" altLang="ko-KR" sz="1000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>
                <a:spcBef>
                  <a:spcPts val="300"/>
                </a:spcBef>
              </a:pPr>
              <a:r>
                <a:rPr lang="en-US" altLang="ko-KR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268.61 </a:t>
              </a:r>
              <a:r>
                <a:rPr lang="ko-KR" altLang="en-US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㎡</a:t>
              </a:r>
              <a:endParaRPr lang="en-US" altLang="ko-KR" sz="1000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>
                <a:spcBef>
                  <a:spcPts val="300"/>
                </a:spcBef>
              </a:pPr>
              <a:r>
                <a:rPr lang="en-US" altLang="ko-KR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1,207.48 </a:t>
              </a:r>
              <a:r>
                <a:rPr lang="ko-KR" altLang="en-US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㎡</a:t>
              </a:r>
              <a:endParaRPr lang="en-US" altLang="ko-KR" sz="1000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지하</a:t>
              </a:r>
              <a:r>
                <a:rPr lang="en-US" altLang="ko-KR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2</a:t>
              </a:r>
              <a:r>
                <a:rPr lang="ko-KR" altLang="en-US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층</a:t>
              </a:r>
              <a:r>
                <a:rPr lang="en-US" altLang="ko-KR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 / </a:t>
              </a:r>
              <a:r>
                <a:rPr lang="ko-KR" altLang="en-US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지상 </a:t>
              </a:r>
              <a:r>
                <a:rPr lang="en-US" altLang="ko-KR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6</a:t>
              </a:r>
              <a:r>
                <a:rPr lang="ko-KR" altLang="en-US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층</a:t>
              </a:r>
              <a:endParaRPr lang="en-US" altLang="ko-KR" sz="1000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>
                <a:spcBef>
                  <a:spcPts val="300"/>
                </a:spcBef>
              </a:pPr>
              <a:r>
                <a:rPr lang="en-US" altLang="ko-KR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8 </a:t>
              </a:r>
              <a:r>
                <a:rPr lang="ko-KR" altLang="en-US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대</a:t>
              </a:r>
              <a:endParaRPr lang="en-US" altLang="ko-KR" sz="1000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>
                <a:spcBef>
                  <a:spcPts val="300"/>
                </a:spcBef>
              </a:pPr>
              <a:r>
                <a:rPr lang="en-US" altLang="ko-KR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15.4 m</a:t>
              </a:r>
            </a:p>
            <a:p>
              <a:pPr>
                <a:spcBef>
                  <a:spcPts val="300"/>
                </a:spcBef>
              </a:pPr>
              <a:r>
                <a:rPr lang="ko-KR" altLang="en-US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철근콘크리트 구조</a:t>
              </a:r>
              <a:r>
                <a:rPr lang="en-US" altLang="ko-KR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, </a:t>
              </a:r>
              <a:r>
                <a:rPr lang="ko-KR" altLang="en-US" sz="1000" dirty="0" err="1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조적조</a:t>
              </a:r>
              <a:endParaRPr lang="en-US" altLang="ko-KR" sz="1000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노출콘크리트</a:t>
              </a:r>
              <a:r>
                <a:rPr lang="en-US" altLang="ko-KR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, </a:t>
              </a:r>
              <a:r>
                <a:rPr lang="ko-KR" altLang="en-US" sz="1000" dirty="0" err="1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적벽돌</a:t>
              </a:r>
              <a:r>
                <a:rPr lang="ko-KR" altLang="en-US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 </a:t>
              </a:r>
              <a:r>
                <a:rPr lang="ko-KR" altLang="en-US" sz="1000" dirty="0" err="1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치장쌓기</a:t>
              </a:r>
              <a:endParaRPr lang="en-US" altLang="ko-KR" sz="1000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노출콘크리트</a:t>
              </a:r>
              <a:r>
                <a:rPr lang="en-US" altLang="ko-KR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, </a:t>
              </a:r>
              <a:r>
                <a:rPr lang="ko-KR" altLang="en-US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인테리어</a:t>
              </a:r>
              <a:endParaRPr lang="en-US" altLang="ko-KR" sz="1000" dirty="0">
                <a:latin typeface="Noto Sans KR Medium" panose="020B0200000000000000" pitchFamily="50" charset="-127"/>
                <a:ea typeface="Noto Sans KR Medium" panose="020B0200000000000000" pitchFamily="50" charset="-127"/>
                <a:cs typeface="KoPubWorldDotum_Pro Medium" pitchFamily="2" charset="-127"/>
              </a:endParaRPr>
            </a:p>
            <a:p>
              <a:pPr>
                <a:spcBef>
                  <a:spcPts val="300"/>
                </a:spcBef>
              </a:pPr>
              <a:r>
                <a:rPr lang="en-US" altLang="ko-KR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2017.05.18</a:t>
              </a:r>
              <a:r>
                <a:rPr lang="ko-KR" altLang="en-US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 </a:t>
              </a:r>
              <a:r>
                <a:rPr lang="en-US" altLang="ko-KR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~</a:t>
              </a:r>
              <a:r>
                <a:rPr lang="ko-KR" altLang="en-US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 </a:t>
              </a:r>
              <a:r>
                <a:rPr lang="en-US" altLang="ko-KR" sz="1000" dirty="0">
                  <a:latin typeface="Noto Sans KR Medium" panose="020B0200000000000000" pitchFamily="50" charset="-127"/>
                  <a:ea typeface="Noto Sans KR Medium" panose="020B0200000000000000" pitchFamily="50" charset="-127"/>
                  <a:cs typeface="KoPubWorldDotum_Pro Medium" pitchFamily="2" charset="-127"/>
                </a:rPr>
                <a:t>2018.09.30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1809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723D7C2-87C0-4548-BEE4-A1137E9B6D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6" t="-1" r="3894" b="1"/>
          <a:stretch/>
        </p:blipFill>
        <p:spPr>
          <a:xfrm>
            <a:off x="0" y="-1"/>
            <a:ext cx="7559675" cy="106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533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00274DEA-0A4A-4F3F-BC42-1700677DA4AB}"/>
              </a:ext>
            </a:extLst>
          </p:cNvPr>
          <p:cNvGrpSpPr/>
          <p:nvPr/>
        </p:nvGrpSpPr>
        <p:grpSpPr>
          <a:xfrm>
            <a:off x="580160" y="372534"/>
            <a:ext cx="1872629" cy="461665"/>
            <a:chOff x="1793395" y="1371190"/>
            <a:chExt cx="1681613" cy="41457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4022158-97C3-4088-8CEF-BAD266013C71}"/>
                </a:ext>
              </a:extLst>
            </p:cNvPr>
            <p:cNvSpPr txBox="1"/>
            <p:nvPr/>
          </p:nvSpPr>
          <p:spPr>
            <a:xfrm>
              <a:off x="1793395" y="1371190"/>
              <a:ext cx="1681613" cy="414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b="1" dirty="0">
                  <a:solidFill>
                    <a:srgbClr val="535353"/>
                  </a:solidFill>
                  <a:latin typeface="Helvetica" pitchFamily="2" charset="0"/>
                  <a:ea typeface="-윤고딕330" panose="02030504000101010101" pitchFamily="18" charset="-127"/>
                </a:rPr>
                <a:t>CONTENTS</a:t>
              </a:r>
              <a:endParaRPr lang="ko-KR" altLang="en-US" sz="2400" b="1" dirty="0">
                <a:solidFill>
                  <a:srgbClr val="535353"/>
                </a:solidFill>
                <a:latin typeface="Helvetica" pitchFamily="2" charset="0"/>
                <a:ea typeface="-윤고딕330" panose="02030504000101010101" pitchFamily="18" charset="-127"/>
              </a:endParaRPr>
            </a:p>
          </p:txBody>
        </p:sp>
        <p:cxnSp>
          <p:nvCxnSpPr>
            <p:cNvPr id="8" name="직선 연결선 7">
              <a:extLst>
                <a:ext uri="{FF2B5EF4-FFF2-40B4-BE49-F238E27FC236}">
                  <a16:creationId xmlns:a16="http://schemas.microsoft.com/office/drawing/2014/main" id="{A2BAC7CE-2086-4D9B-96CF-594917CF281C}"/>
                </a:ext>
              </a:extLst>
            </p:cNvPr>
            <p:cNvCxnSpPr>
              <a:cxnSpLocks/>
            </p:cNvCxnSpPr>
            <p:nvPr/>
          </p:nvCxnSpPr>
          <p:spPr>
            <a:xfrm>
              <a:off x="1793395" y="1479107"/>
              <a:ext cx="0" cy="202857"/>
            </a:xfrm>
            <a:prstGeom prst="line">
              <a:avLst/>
            </a:prstGeom>
            <a:ln w="76200">
              <a:solidFill>
                <a:srgbClr val="5353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AED53A40-71D1-4506-932F-9827ED50FF45}"/>
              </a:ext>
            </a:extLst>
          </p:cNvPr>
          <p:cNvGrpSpPr/>
          <p:nvPr/>
        </p:nvGrpSpPr>
        <p:grpSpPr>
          <a:xfrm>
            <a:off x="580160" y="1975131"/>
            <a:ext cx="5674093" cy="6741550"/>
            <a:chOff x="580160" y="2460523"/>
            <a:chExt cx="5674093" cy="6741550"/>
          </a:xfrm>
        </p:grpSpPr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9F2A379D-C64C-49AD-BC8A-B9BDAFAC887C}"/>
                </a:ext>
              </a:extLst>
            </p:cNvPr>
            <p:cNvGrpSpPr/>
            <p:nvPr/>
          </p:nvGrpSpPr>
          <p:grpSpPr>
            <a:xfrm>
              <a:off x="580160" y="2460523"/>
              <a:ext cx="2863222" cy="489150"/>
              <a:chOff x="580704" y="1575338"/>
              <a:chExt cx="2863222" cy="489150"/>
            </a:xfrm>
          </p:grpSpPr>
          <p:sp>
            <p:nvSpPr>
              <p:cNvPr id="2" name="타원 1">
                <a:extLst>
                  <a:ext uri="{FF2B5EF4-FFF2-40B4-BE49-F238E27FC236}">
                    <a16:creationId xmlns:a16="http://schemas.microsoft.com/office/drawing/2014/main" id="{B31985E6-9E9A-4A42-8AA5-D2BCA58176A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0704" y="1575338"/>
                <a:ext cx="432000" cy="432000"/>
              </a:xfrm>
              <a:prstGeom prst="ellipse">
                <a:avLst/>
              </a:prstGeom>
              <a:solidFill>
                <a:srgbClr val="C2C1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rgbClr val="C2C1BC"/>
                  </a:solidFill>
                </a:endParaRPr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3ADEDB9-9280-42AE-8E01-753D12306E61}"/>
                  </a:ext>
                </a:extLst>
              </p:cNvPr>
              <p:cNvSpPr txBox="1"/>
              <p:nvPr/>
            </p:nvSpPr>
            <p:spPr>
              <a:xfrm>
                <a:off x="587054" y="1648990"/>
                <a:ext cx="2856872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2100" dirty="0">
                    <a:solidFill>
                      <a:schemeClr val="bg1"/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01</a:t>
                </a:r>
                <a:r>
                  <a:rPr lang="en-US" altLang="ko-KR" sz="2100" dirty="0"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  </a:t>
                </a:r>
                <a:r>
                  <a:rPr lang="ko-KR" altLang="en-US" sz="2100" dirty="0" err="1">
                    <a:solidFill>
                      <a:srgbClr val="535353"/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중단열</a:t>
                </a:r>
                <a:r>
                  <a:rPr lang="ko-KR" altLang="en-US" sz="2100" dirty="0">
                    <a:solidFill>
                      <a:srgbClr val="535353"/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 일체화공법 </a:t>
                </a:r>
                <a:r>
                  <a:rPr lang="en-US" altLang="ko-KR" sz="2100" dirty="0">
                    <a:solidFill>
                      <a:srgbClr val="535353"/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?</a:t>
                </a:r>
                <a:endParaRPr lang="ko-KR" altLang="en-US" sz="2100" dirty="0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endParaRPr>
              </a:p>
            </p:txBody>
          </p:sp>
        </p:grp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C2FC48AB-6331-46FB-834D-C76191D9C579}"/>
                </a:ext>
              </a:extLst>
            </p:cNvPr>
            <p:cNvGrpSpPr/>
            <p:nvPr/>
          </p:nvGrpSpPr>
          <p:grpSpPr>
            <a:xfrm>
              <a:off x="580160" y="3373260"/>
              <a:ext cx="5183574" cy="1792465"/>
              <a:chOff x="580704" y="2488075"/>
              <a:chExt cx="5183574" cy="1792465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79FE6C7-2DD5-4FAA-844E-09E1910EA359}"/>
                  </a:ext>
                </a:extLst>
              </p:cNvPr>
              <p:cNvSpPr txBox="1"/>
              <p:nvPr/>
            </p:nvSpPr>
            <p:spPr>
              <a:xfrm>
                <a:off x="3680053" y="2500116"/>
                <a:ext cx="2084225" cy="1780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▸ 최상의 단열효과</a:t>
                </a:r>
                <a:endParaRPr lang="en-US" altLang="ko-KR" sz="1500" dirty="0">
                  <a:solidFill>
                    <a:schemeClr val="bg1">
                      <a:lumMod val="50000"/>
                    </a:schemeClr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▸ 내부 면적 추가 확보</a:t>
                </a:r>
                <a:endParaRPr lang="en-US" altLang="ko-KR" sz="1500" dirty="0">
                  <a:solidFill>
                    <a:schemeClr val="bg1">
                      <a:lumMod val="50000"/>
                    </a:schemeClr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▸ 친환경 건축</a:t>
                </a:r>
                <a:endParaRPr lang="en-US" altLang="ko-KR" sz="1500" dirty="0">
                  <a:solidFill>
                    <a:schemeClr val="bg1">
                      <a:lumMod val="50000"/>
                    </a:schemeClr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▸ </a:t>
                </a:r>
                <a:r>
                  <a:rPr lang="ko-KR" altLang="en-US" sz="1500" dirty="0" err="1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화재시</a:t>
                </a:r>
                <a:r>
                  <a:rPr lang="ko-KR" altLang="en-US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 안전한 공법</a:t>
                </a:r>
                <a:endParaRPr lang="en-US" altLang="ko-KR" sz="1500" dirty="0">
                  <a:solidFill>
                    <a:schemeClr val="bg1">
                      <a:lumMod val="50000"/>
                    </a:schemeClr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▸ 공기 단축 및 비용 절감</a:t>
                </a:r>
                <a:endParaRPr lang="en-US" altLang="ko-KR" sz="1500" dirty="0">
                  <a:solidFill>
                    <a:schemeClr val="bg1">
                      <a:lumMod val="50000"/>
                    </a:schemeClr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endParaRPr>
              </a:p>
            </p:txBody>
          </p:sp>
          <p:grpSp>
            <p:nvGrpSpPr>
              <p:cNvPr id="10" name="그룹 9">
                <a:extLst>
                  <a:ext uri="{FF2B5EF4-FFF2-40B4-BE49-F238E27FC236}">
                    <a16:creationId xmlns:a16="http://schemas.microsoft.com/office/drawing/2014/main" id="{33F1E0A4-6481-4C34-BE46-B66A411EF154}"/>
                  </a:ext>
                </a:extLst>
              </p:cNvPr>
              <p:cNvGrpSpPr/>
              <p:nvPr/>
            </p:nvGrpSpPr>
            <p:grpSpPr>
              <a:xfrm>
                <a:off x="580704" y="2488075"/>
                <a:ext cx="1984777" cy="489150"/>
                <a:chOff x="580704" y="2488075"/>
                <a:chExt cx="1984777" cy="489150"/>
              </a:xfrm>
            </p:grpSpPr>
            <p:sp>
              <p:nvSpPr>
                <p:cNvPr id="31" name="타원 30">
                  <a:extLst>
                    <a:ext uri="{FF2B5EF4-FFF2-40B4-BE49-F238E27FC236}">
                      <a16:creationId xmlns:a16="http://schemas.microsoft.com/office/drawing/2014/main" id="{2D8CB821-487E-4F68-A403-9167B253CB6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80704" y="2488075"/>
                  <a:ext cx="432000" cy="432000"/>
                </a:xfrm>
                <a:prstGeom prst="ellipse">
                  <a:avLst/>
                </a:prstGeom>
                <a:solidFill>
                  <a:srgbClr val="C2C1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DB87F6EB-1975-46FD-B6C8-843316AA9001}"/>
                    </a:ext>
                  </a:extLst>
                </p:cNvPr>
                <p:cNvSpPr txBox="1"/>
                <p:nvPr/>
              </p:nvSpPr>
              <p:spPr>
                <a:xfrm>
                  <a:off x="587054" y="2561727"/>
                  <a:ext cx="1978427" cy="41549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100" dirty="0">
                      <a:solidFill>
                        <a:schemeClr val="bg1"/>
                      </a:solidFill>
                      <a:latin typeface="Noto Sans KR Medium" panose="020B0200000000000000" pitchFamily="50" charset="-127"/>
                      <a:ea typeface="Noto Sans KR Medium" panose="020B0200000000000000" pitchFamily="50" charset="-127"/>
                    </a:rPr>
                    <a:t>02</a:t>
                  </a:r>
                  <a:r>
                    <a:rPr lang="en-US" altLang="ko-KR" sz="2100" dirty="0">
                      <a:latin typeface="Noto Sans KR Medium" panose="020B0200000000000000" pitchFamily="50" charset="-127"/>
                      <a:ea typeface="Noto Sans KR Medium" panose="020B0200000000000000" pitchFamily="50" charset="-127"/>
                    </a:rPr>
                    <a:t>  </a:t>
                  </a:r>
                  <a:r>
                    <a:rPr lang="ko-KR" altLang="en-US" sz="2100" dirty="0">
                      <a:solidFill>
                        <a:srgbClr val="535353"/>
                      </a:solidFill>
                      <a:latin typeface="Noto Sans KR Medium" panose="020B0200000000000000" pitchFamily="50" charset="-127"/>
                      <a:ea typeface="Noto Sans KR Medium" panose="020B0200000000000000" pitchFamily="50" charset="-127"/>
                    </a:rPr>
                    <a:t>특징 및 장점</a:t>
                  </a:r>
                </a:p>
              </p:txBody>
            </p:sp>
          </p:grpSp>
        </p:grp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3840114F-D2E5-4E2B-B1CB-10752D32FFA1}"/>
                </a:ext>
              </a:extLst>
            </p:cNvPr>
            <p:cNvGrpSpPr/>
            <p:nvPr/>
          </p:nvGrpSpPr>
          <p:grpSpPr>
            <a:xfrm>
              <a:off x="580160" y="5589312"/>
              <a:ext cx="5674093" cy="1787287"/>
              <a:chOff x="580704" y="4704127"/>
              <a:chExt cx="5674093" cy="1787287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575E6F5-98AC-41F3-BE92-20D5C721040D}"/>
                  </a:ext>
                </a:extLst>
              </p:cNvPr>
              <p:cNvSpPr txBox="1"/>
              <p:nvPr/>
            </p:nvSpPr>
            <p:spPr>
              <a:xfrm>
                <a:off x="3680053" y="4710990"/>
                <a:ext cx="2574744" cy="1780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▸ 단열재 연결장치</a:t>
                </a:r>
                <a:endParaRPr lang="en-US" altLang="ko-KR" sz="1500" dirty="0">
                  <a:solidFill>
                    <a:schemeClr val="bg1">
                      <a:lumMod val="50000"/>
                    </a:schemeClr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▸ 외부 벽체 보강구조</a:t>
                </a:r>
                <a:endParaRPr lang="en-US" altLang="ko-KR" sz="1500" dirty="0">
                  <a:solidFill>
                    <a:schemeClr val="bg1">
                      <a:lumMod val="50000"/>
                    </a:schemeClr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▸ 단열재 고정장치</a:t>
                </a:r>
                <a:endParaRPr lang="en-US" altLang="ko-KR" sz="1500" dirty="0">
                  <a:solidFill>
                    <a:schemeClr val="bg1">
                      <a:lumMod val="50000"/>
                    </a:schemeClr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▸ 중간 단열재 시공방법</a:t>
                </a:r>
                <a:endParaRPr lang="en-US" altLang="ko-KR" sz="1500" dirty="0">
                  <a:solidFill>
                    <a:schemeClr val="bg1">
                      <a:lumMod val="50000"/>
                    </a:schemeClr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▸ </a:t>
                </a:r>
                <a:r>
                  <a:rPr lang="ko-KR" altLang="en-US" sz="1500" dirty="0" err="1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타설</a:t>
                </a:r>
                <a:r>
                  <a:rPr lang="ko-KR" altLang="en-US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 분배기 </a:t>
                </a:r>
                <a:r>
                  <a:rPr lang="en-US" altLang="ko-KR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(</a:t>
                </a:r>
                <a:r>
                  <a:rPr lang="ko-KR" altLang="en-US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추가 특허 출원</a:t>
                </a:r>
                <a:r>
                  <a:rPr lang="en-US" altLang="ko-KR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)</a:t>
                </a:r>
              </a:p>
            </p:txBody>
          </p:sp>
          <p:grpSp>
            <p:nvGrpSpPr>
              <p:cNvPr id="13" name="그룹 12">
                <a:extLst>
                  <a:ext uri="{FF2B5EF4-FFF2-40B4-BE49-F238E27FC236}">
                    <a16:creationId xmlns:a16="http://schemas.microsoft.com/office/drawing/2014/main" id="{C84A47A8-A286-45E4-9122-26681AEC71EA}"/>
                  </a:ext>
                </a:extLst>
              </p:cNvPr>
              <p:cNvGrpSpPr/>
              <p:nvPr/>
            </p:nvGrpSpPr>
            <p:grpSpPr>
              <a:xfrm>
                <a:off x="580704" y="4704127"/>
                <a:ext cx="1117552" cy="489150"/>
                <a:chOff x="580704" y="4704127"/>
                <a:chExt cx="1117552" cy="489150"/>
              </a:xfrm>
            </p:grpSpPr>
            <p:sp>
              <p:nvSpPr>
                <p:cNvPr id="38" name="타원 37">
                  <a:extLst>
                    <a:ext uri="{FF2B5EF4-FFF2-40B4-BE49-F238E27FC236}">
                      <a16:creationId xmlns:a16="http://schemas.microsoft.com/office/drawing/2014/main" id="{CBA098B0-C6BC-4042-94A7-ABCDFE43893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80704" y="4704127"/>
                  <a:ext cx="432000" cy="432000"/>
                </a:xfrm>
                <a:prstGeom prst="ellipse">
                  <a:avLst/>
                </a:prstGeom>
                <a:solidFill>
                  <a:srgbClr val="C2C1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005184C4-CAD1-4749-9BEF-1DBBA9276B7A}"/>
                    </a:ext>
                  </a:extLst>
                </p:cNvPr>
                <p:cNvSpPr txBox="1"/>
                <p:nvPr/>
              </p:nvSpPr>
              <p:spPr>
                <a:xfrm>
                  <a:off x="587054" y="4777779"/>
                  <a:ext cx="1111202" cy="41549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100" dirty="0">
                      <a:solidFill>
                        <a:schemeClr val="bg1"/>
                      </a:solidFill>
                      <a:latin typeface="Noto Sans KR Medium" panose="020B0200000000000000" pitchFamily="50" charset="-127"/>
                      <a:ea typeface="Noto Sans KR Medium" panose="020B0200000000000000" pitchFamily="50" charset="-127"/>
                    </a:rPr>
                    <a:t>03</a:t>
                  </a:r>
                  <a:r>
                    <a:rPr lang="en-US" altLang="ko-KR" sz="2100" dirty="0">
                      <a:latin typeface="Noto Sans KR Medium" panose="020B0200000000000000" pitchFamily="50" charset="-127"/>
                      <a:ea typeface="Noto Sans KR Medium" panose="020B0200000000000000" pitchFamily="50" charset="-127"/>
                    </a:rPr>
                    <a:t>  </a:t>
                  </a:r>
                  <a:r>
                    <a:rPr lang="ko-KR" altLang="en-US" sz="2100" dirty="0">
                      <a:solidFill>
                        <a:srgbClr val="535353"/>
                      </a:solidFill>
                      <a:latin typeface="Noto Sans KR Medium" panose="020B0200000000000000" pitchFamily="50" charset="-127"/>
                      <a:ea typeface="Noto Sans KR Medium" panose="020B0200000000000000" pitchFamily="50" charset="-127"/>
                    </a:rPr>
                    <a:t>특허</a:t>
                  </a:r>
                </a:p>
              </p:txBody>
            </p:sp>
          </p:grpSp>
        </p:grpSp>
        <p:grpSp>
          <p:nvGrpSpPr>
            <p:cNvPr id="22" name="그룹 21">
              <a:extLst>
                <a:ext uri="{FF2B5EF4-FFF2-40B4-BE49-F238E27FC236}">
                  <a16:creationId xmlns:a16="http://schemas.microsoft.com/office/drawing/2014/main" id="{5F5D4219-06F8-4192-8599-51BFF3A8F5A4}"/>
                </a:ext>
              </a:extLst>
            </p:cNvPr>
            <p:cNvGrpSpPr/>
            <p:nvPr/>
          </p:nvGrpSpPr>
          <p:grpSpPr>
            <a:xfrm>
              <a:off x="580160" y="7800186"/>
              <a:ext cx="5180368" cy="489150"/>
              <a:chOff x="580704" y="6915001"/>
              <a:chExt cx="5180368" cy="489150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7C12964-F9F2-47D8-AE0A-4AE157CE8557}"/>
                  </a:ext>
                </a:extLst>
              </p:cNvPr>
              <p:cNvSpPr txBox="1"/>
              <p:nvPr/>
            </p:nvSpPr>
            <p:spPr>
              <a:xfrm>
                <a:off x="3680053" y="7009208"/>
                <a:ext cx="2081019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▸ </a:t>
                </a:r>
                <a:r>
                  <a:rPr lang="en-US" altLang="ko-KR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13</a:t>
                </a:r>
                <a:r>
                  <a:rPr lang="ko-KR" altLang="en-US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년간 </a:t>
                </a:r>
                <a:r>
                  <a:rPr lang="en-US" altLang="ko-KR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67</a:t>
                </a:r>
                <a:r>
                  <a:rPr lang="ko-KR" altLang="en-US" sz="1500" dirty="0">
                    <a:solidFill>
                      <a:schemeClr val="bg1">
                        <a:lumMod val="50000"/>
                      </a:schemeClr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개 프로젝트</a:t>
                </a:r>
                <a:endParaRPr lang="en-US" altLang="ko-KR" sz="1500" dirty="0">
                  <a:solidFill>
                    <a:schemeClr val="bg1">
                      <a:lumMod val="50000"/>
                    </a:schemeClr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endParaRPr>
              </a:p>
            </p:txBody>
          </p:sp>
          <p:grpSp>
            <p:nvGrpSpPr>
              <p:cNvPr id="16" name="그룹 15">
                <a:extLst>
                  <a:ext uri="{FF2B5EF4-FFF2-40B4-BE49-F238E27FC236}">
                    <a16:creationId xmlns:a16="http://schemas.microsoft.com/office/drawing/2014/main" id="{18F581D9-BABD-49FF-AF87-E99E1B314C51}"/>
                  </a:ext>
                </a:extLst>
              </p:cNvPr>
              <p:cNvGrpSpPr/>
              <p:nvPr/>
            </p:nvGrpSpPr>
            <p:grpSpPr>
              <a:xfrm>
                <a:off x="580704" y="6915001"/>
                <a:ext cx="3039553" cy="489150"/>
                <a:chOff x="580704" y="6915001"/>
                <a:chExt cx="3039553" cy="489150"/>
              </a:xfrm>
            </p:grpSpPr>
            <p:sp>
              <p:nvSpPr>
                <p:cNvPr id="39" name="타원 38">
                  <a:extLst>
                    <a:ext uri="{FF2B5EF4-FFF2-40B4-BE49-F238E27FC236}">
                      <a16:creationId xmlns:a16="http://schemas.microsoft.com/office/drawing/2014/main" id="{F926AA94-9B34-4B63-8FDE-7C21369F332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80704" y="6915001"/>
                  <a:ext cx="432000" cy="432000"/>
                </a:xfrm>
                <a:prstGeom prst="ellipse">
                  <a:avLst/>
                </a:prstGeom>
                <a:solidFill>
                  <a:srgbClr val="C2C1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99314A83-92D4-429A-8F74-B29D7AB66B50}"/>
                    </a:ext>
                  </a:extLst>
                </p:cNvPr>
                <p:cNvSpPr txBox="1"/>
                <p:nvPr/>
              </p:nvSpPr>
              <p:spPr>
                <a:xfrm>
                  <a:off x="587054" y="6988653"/>
                  <a:ext cx="3033203" cy="41549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100" dirty="0">
                      <a:solidFill>
                        <a:schemeClr val="bg1"/>
                      </a:solidFill>
                      <a:latin typeface="Noto Sans KR Medium" panose="020B0200000000000000" pitchFamily="50" charset="-127"/>
                      <a:ea typeface="Noto Sans KR Medium" panose="020B0200000000000000" pitchFamily="50" charset="-127"/>
                    </a:rPr>
                    <a:t>04</a:t>
                  </a:r>
                  <a:r>
                    <a:rPr lang="en-US" altLang="ko-KR" sz="2100" dirty="0">
                      <a:latin typeface="Noto Sans KR Medium" panose="020B0200000000000000" pitchFamily="50" charset="-127"/>
                      <a:ea typeface="Noto Sans KR Medium" panose="020B0200000000000000" pitchFamily="50" charset="-127"/>
                    </a:rPr>
                    <a:t>  </a:t>
                  </a:r>
                  <a:r>
                    <a:rPr lang="ko-KR" altLang="en-US" sz="2100" dirty="0" err="1">
                      <a:solidFill>
                        <a:srgbClr val="535353"/>
                      </a:solidFill>
                      <a:latin typeface="Noto Sans KR Medium" panose="020B0200000000000000" pitchFamily="50" charset="-127"/>
                      <a:ea typeface="Noto Sans KR Medium" panose="020B0200000000000000" pitchFamily="50" charset="-127"/>
                    </a:rPr>
                    <a:t>중단열</a:t>
                  </a:r>
                  <a:r>
                    <a:rPr lang="ko-KR" altLang="en-US" sz="2100" dirty="0">
                      <a:solidFill>
                        <a:srgbClr val="535353"/>
                      </a:solidFill>
                      <a:latin typeface="Noto Sans KR Medium" panose="020B0200000000000000" pitchFamily="50" charset="-127"/>
                      <a:ea typeface="Noto Sans KR Medium" panose="020B0200000000000000" pitchFamily="50" charset="-127"/>
                    </a:rPr>
                    <a:t> 적용 공사실적</a:t>
                  </a:r>
                </a:p>
              </p:txBody>
            </p:sp>
          </p:grpSp>
        </p:grp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id="{E1124A30-020B-4563-BC64-9AC4A2E8D48B}"/>
                </a:ext>
              </a:extLst>
            </p:cNvPr>
            <p:cNvGrpSpPr/>
            <p:nvPr/>
          </p:nvGrpSpPr>
          <p:grpSpPr>
            <a:xfrm>
              <a:off x="580160" y="8712923"/>
              <a:ext cx="1117552" cy="489150"/>
              <a:chOff x="580704" y="7827738"/>
              <a:chExt cx="1117552" cy="489150"/>
            </a:xfrm>
          </p:grpSpPr>
          <p:sp>
            <p:nvSpPr>
              <p:cNvPr id="40" name="타원 39">
                <a:extLst>
                  <a:ext uri="{FF2B5EF4-FFF2-40B4-BE49-F238E27FC236}">
                    <a16:creationId xmlns:a16="http://schemas.microsoft.com/office/drawing/2014/main" id="{50B53F15-28D5-42F2-A11B-03284A67664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0704" y="7827738"/>
                <a:ext cx="432000" cy="432000"/>
              </a:xfrm>
              <a:prstGeom prst="ellipse">
                <a:avLst/>
              </a:prstGeom>
              <a:solidFill>
                <a:srgbClr val="C2C1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906B4D8-71F9-4D06-8BED-A960AA9DDD16}"/>
                  </a:ext>
                </a:extLst>
              </p:cNvPr>
              <p:cNvSpPr txBox="1"/>
              <p:nvPr/>
            </p:nvSpPr>
            <p:spPr>
              <a:xfrm>
                <a:off x="587054" y="7901390"/>
                <a:ext cx="1111202" cy="4154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2100" dirty="0">
                    <a:solidFill>
                      <a:schemeClr val="bg1"/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05</a:t>
                </a:r>
                <a:r>
                  <a:rPr lang="en-US" altLang="ko-KR" sz="2100" dirty="0"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  </a:t>
                </a:r>
                <a:r>
                  <a:rPr lang="ko-KR" altLang="en-US" sz="2100" dirty="0">
                    <a:solidFill>
                      <a:srgbClr val="535353"/>
                    </a:solidFill>
                    <a:latin typeface="Noto Sans KR Medium" panose="020B0200000000000000" pitchFamily="50" charset="-127"/>
                    <a:ea typeface="Noto Sans KR Medium" panose="020B0200000000000000" pitchFamily="50" charset="-127"/>
                  </a:rPr>
                  <a:t>사례</a:t>
                </a:r>
              </a:p>
            </p:txBody>
          </p:sp>
        </p:grpSp>
      </p:grpSp>
      <p:pic>
        <p:nvPicPr>
          <p:cNvPr id="46" name="그림 45">
            <a:extLst>
              <a:ext uri="{FF2B5EF4-FFF2-40B4-BE49-F238E27FC236}">
                <a16:creationId xmlns:a16="http://schemas.microsoft.com/office/drawing/2014/main" id="{415B7113-6DA1-44FE-A5E6-7641C93BFD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6686" b="35932"/>
          <a:stretch/>
        </p:blipFill>
        <p:spPr>
          <a:xfrm>
            <a:off x="5939925" y="10241754"/>
            <a:ext cx="1080000" cy="14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430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>
            <a:extLst>
              <a:ext uri="{FF2B5EF4-FFF2-40B4-BE49-F238E27FC236}">
                <a16:creationId xmlns:a16="http://schemas.microsoft.com/office/drawing/2014/main" id="{C7104075-875D-47EF-960A-5B219069866F}"/>
              </a:ext>
            </a:extLst>
          </p:cNvPr>
          <p:cNvGrpSpPr/>
          <p:nvPr/>
        </p:nvGrpSpPr>
        <p:grpSpPr>
          <a:xfrm>
            <a:off x="539750" y="2962488"/>
            <a:ext cx="3463043" cy="6890457"/>
            <a:chOff x="8872152" y="2724934"/>
            <a:chExt cx="3004712" cy="5978491"/>
          </a:xfrm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664AE76-4F9C-4A55-9498-735484D0BEC5}"/>
                </a:ext>
              </a:extLst>
            </p:cNvPr>
            <p:cNvSpPr/>
            <p:nvPr/>
          </p:nvSpPr>
          <p:spPr>
            <a:xfrm>
              <a:off x="8877454" y="2741946"/>
              <a:ext cx="2838575" cy="276279"/>
            </a:xfrm>
            <a:prstGeom prst="rect">
              <a:avLst/>
            </a:prstGeom>
            <a:solidFill>
              <a:srgbClr val="FE9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C34D42A-CA6D-4CF6-9DDA-EC1C83199D0A}"/>
                </a:ext>
              </a:extLst>
            </p:cNvPr>
            <p:cNvSpPr/>
            <p:nvPr/>
          </p:nvSpPr>
          <p:spPr>
            <a:xfrm rot="5400000">
              <a:off x="8880769" y="5527581"/>
              <a:ext cx="5798741" cy="193448"/>
            </a:xfrm>
            <a:prstGeom prst="rect">
              <a:avLst/>
            </a:prstGeom>
            <a:solidFill>
              <a:srgbClr val="FE9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24FABDD0-9318-4A41-9EEC-1B75A2E3B885}"/>
                </a:ext>
              </a:extLst>
            </p:cNvPr>
            <p:cNvSpPr/>
            <p:nvPr/>
          </p:nvSpPr>
          <p:spPr>
            <a:xfrm rot="10800000">
              <a:off x="8872152" y="8064880"/>
              <a:ext cx="2205147" cy="276278"/>
            </a:xfrm>
            <a:prstGeom prst="rect">
              <a:avLst/>
            </a:prstGeom>
            <a:solidFill>
              <a:srgbClr val="FE9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520EE77F-8B35-4662-8FDC-13075CE5ECA6}"/>
                </a:ext>
              </a:extLst>
            </p:cNvPr>
            <p:cNvSpPr/>
            <p:nvPr/>
          </p:nvSpPr>
          <p:spPr>
            <a:xfrm rot="10800000">
              <a:off x="11117303" y="8427146"/>
              <a:ext cx="749067" cy="276279"/>
            </a:xfrm>
            <a:prstGeom prst="rect">
              <a:avLst/>
            </a:prstGeom>
            <a:solidFill>
              <a:srgbClr val="FE9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BE251A0B-CE39-49A3-8AE4-B2379A6B8F7A}"/>
                </a:ext>
              </a:extLst>
            </p:cNvPr>
            <p:cNvSpPr/>
            <p:nvPr/>
          </p:nvSpPr>
          <p:spPr>
            <a:xfrm rot="14386761">
              <a:off x="10837851" y="8207946"/>
              <a:ext cx="521188" cy="246805"/>
            </a:xfrm>
            <a:prstGeom prst="rect">
              <a:avLst/>
            </a:prstGeom>
            <a:solidFill>
              <a:srgbClr val="FE9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id="{45365395-ABD5-4538-A366-1087C4957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37" y="2723031"/>
            <a:ext cx="6480000" cy="7307881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4D5E6BA4-3589-4CCA-B505-11C5C2EA3B2D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925" y="8230912"/>
            <a:ext cx="2160000" cy="1800000"/>
          </a:xfrm>
          <a:prstGeom prst="rect">
            <a:avLst/>
          </a:prstGeom>
        </p:spPr>
      </p:pic>
      <p:grpSp>
        <p:nvGrpSpPr>
          <p:cNvPr id="40" name="그룹 39">
            <a:extLst>
              <a:ext uri="{FF2B5EF4-FFF2-40B4-BE49-F238E27FC236}">
                <a16:creationId xmlns:a16="http://schemas.microsoft.com/office/drawing/2014/main" id="{931B1ABF-73E8-4611-8BA7-6085EB431DEB}"/>
              </a:ext>
            </a:extLst>
          </p:cNvPr>
          <p:cNvGrpSpPr/>
          <p:nvPr/>
        </p:nvGrpSpPr>
        <p:grpSpPr>
          <a:xfrm>
            <a:off x="3338506" y="1593489"/>
            <a:ext cx="1985918" cy="5130868"/>
            <a:chOff x="2970283" y="-428052"/>
            <a:chExt cx="1985918" cy="5130868"/>
          </a:xfrm>
        </p:grpSpPr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id="{1678C943-FDB7-4E84-9658-06DB1FC29550}"/>
                </a:ext>
              </a:extLst>
            </p:cNvPr>
            <p:cNvSpPr/>
            <p:nvPr/>
          </p:nvSpPr>
          <p:spPr>
            <a:xfrm rot="16200000">
              <a:off x="2967257" y="-425026"/>
              <a:ext cx="879327" cy="873276"/>
            </a:xfrm>
            <a:custGeom>
              <a:avLst/>
              <a:gdLst>
                <a:gd name="connsiteX0" fmla="*/ 573455 w 573455"/>
                <a:gd name="connsiteY0" fmla="*/ 393700 h 393700"/>
                <a:gd name="connsiteX1" fmla="*/ 1955 w 573455"/>
                <a:gd name="connsiteY1" fmla="*/ 177800 h 393700"/>
                <a:gd name="connsiteX2" fmla="*/ 395655 w 573455"/>
                <a:gd name="connsiteY2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3455" h="393700">
                  <a:moveTo>
                    <a:pt x="573455" y="393700"/>
                  </a:moveTo>
                  <a:cubicBezTo>
                    <a:pt x="302521" y="318558"/>
                    <a:pt x="31588" y="243417"/>
                    <a:pt x="1955" y="177800"/>
                  </a:cubicBezTo>
                  <a:cubicBezTo>
                    <a:pt x="-27678" y="112183"/>
                    <a:pt x="287705" y="21167"/>
                    <a:pt x="395655" y="0"/>
                  </a:cubicBezTo>
                </a:path>
              </a:pathLst>
            </a:custGeom>
            <a:ln w="63500">
              <a:solidFill>
                <a:srgbClr val="FF0000"/>
              </a:soli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ED296EE9-B140-4ABF-928B-3F7B838C2945}"/>
                </a:ext>
              </a:extLst>
            </p:cNvPr>
            <p:cNvSpPr/>
            <p:nvPr/>
          </p:nvSpPr>
          <p:spPr>
            <a:xfrm rot="324051">
              <a:off x="3688711" y="3741450"/>
              <a:ext cx="1267490" cy="961366"/>
            </a:xfrm>
            <a:custGeom>
              <a:avLst/>
              <a:gdLst>
                <a:gd name="connsiteX0" fmla="*/ 573455 w 573455"/>
                <a:gd name="connsiteY0" fmla="*/ 393700 h 393700"/>
                <a:gd name="connsiteX1" fmla="*/ 1955 w 573455"/>
                <a:gd name="connsiteY1" fmla="*/ 177800 h 393700"/>
                <a:gd name="connsiteX2" fmla="*/ 395655 w 573455"/>
                <a:gd name="connsiteY2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3455" h="393700">
                  <a:moveTo>
                    <a:pt x="573455" y="393700"/>
                  </a:moveTo>
                  <a:cubicBezTo>
                    <a:pt x="302521" y="318558"/>
                    <a:pt x="31588" y="243417"/>
                    <a:pt x="1955" y="177800"/>
                  </a:cubicBezTo>
                  <a:cubicBezTo>
                    <a:pt x="-27678" y="112183"/>
                    <a:pt x="287705" y="21167"/>
                    <a:pt x="395655" y="0"/>
                  </a:cubicBezTo>
                </a:path>
              </a:pathLst>
            </a:custGeom>
            <a:ln w="63500">
              <a:solidFill>
                <a:srgbClr val="FF0000"/>
              </a:soli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6FA8E195-BAA7-4EBC-8538-BECD19C31D46}"/>
              </a:ext>
            </a:extLst>
          </p:cNvPr>
          <p:cNvSpPr txBox="1"/>
          <p:nvPr/>
        </p:nvSpPr>
        <p:spPr>
          <a:xfrm>
            <a:off x="726872" y="6873659"/>
            <a:ext cx="261163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파주 프로젝트의 경우 </a:t>
            </a:r>
            <a:endParaRPr lang="en-US" altLang="ko-KR" sz="1500" dirty="0">
              <a:solidFill>
                <a:srgbClr val="5A5552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pPr algn="dist"/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영하 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17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℃ 날씨에 내부 난방을 하지 않은 상태에서도 물통이 </a:t>
            </a:r>
            <a:endParaRPr lang="en-US" altLang="ko-KR" sz="1500" dirty="0">
              <a:solidFill>
                <a:srgbClr val="5A5552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pPr algn="dist"/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얼지 않을 정도로 우수한 단열</a:t>
            </a:r>
            <a:endParaRPr lang="en-US" altLang="ko-KR" sz="1500" dirty="0">
              <a:solidFill>
                <a:srgbClr val="5A5552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효과를 보여줬음</a:t>
            </a:r>
            <a:endParaRPr lang="en-US" altLang="ko-KR" sz="1500" dirty="0">
              <a:solidFill>
                <a:srgbClr val="5A5552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D3A0DCD1-9EA5-4608-AC68-0D202D934CC7}"/>
              </a:ext>
            </a:extLst>
          </p:cNvPr>
          <p:cNvGrpSpPr/>
          <p:nvPr/>
        </p:nvGrpSpPr>
        <p:grpSpPr>
          <a:xfrm>
            <a:off x="587054" y="347991"/>
            <a:ext cx="3230372" cy="525792"/>
            <a:chOff x="587054" y="1584863"/>
            <a:chExt cx="3230372" cy="525792"/>
          </a:xfrm>
        </p:grpSpPr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44C0B17A-CF6D-43ED-BE37-4A09EC6D84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754" y="1584863"/>
              <a:ext cx="432000" cy="432000"/>
            </a:xfrm>
            <a:prstGeom prst="ellipse">
              <a:avLst/>
            </a:prstGeom>
            <a:solidFill>
              <a:srgbClr val="C2C1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C8159CB-D00C-4619-90C6-84B6388F2630}"/>
                </a:ext>
              </a:extLst>
            </p:cNvPr>
            <p:cNvSpPr txBox="1"/>
            <p:nvPr/>
          </p:nvSpPr>
          <p:spPr>
            <a:xfrm>
              <a:off x="587054" y="1648990"/>
              <a:ext cx="32303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>
                  <a:solidFill>
                    <a:schemeClr val="bg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01</a:t>
              </a:r>
              <a:r>
                <a:rPr lang="en-US" altLang="ko-KR" sz="2400" dirty="0"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  </a:t>
              </a:r>
              <a:r>
                <a:rPr lang="ko-KR" altLang="en-US" sz="2400" dirty="0" err="1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중단열</a:t>
              </a:r>
              <a:r>
                <a:rPr lang="ko-KR" altLang="en-US" sz="2400" dirty="0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 일체화공법 </a:t>
              </a:r>
              <a:r>
                <a:rPr lang="en-US" altLang="ko-KR" sz="2400" dirty="0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?</a:t>
              </a:r>
              <a:endParaRPr lang="ko-KR" altLang="en-US" sz="2400" dirty="0">
                <a:solidFill>
                  <a:srgbClr val="535353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C2CE53A0-6F40-4C47-B6B4-0D9D058AFA9D}"/>
              </a:ext>
            </a:extLst>
          </p:cNvPr>
          <p:cNvSpPr txBox="1"/>
          <p:nvPr/>
        </p:nvSpPr>
        <p:spPr>
          <a:xfrm>
            <a:off x="4432993" y="1593490"/>
            <a:ext cx="2580271" cy="150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err="1"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중</a:t>
            </a:r>
            <a:r>
              <a:rPr lang="ko-KR" altLang="en-US" dirty="0" err="1">
                <a:solidFill>
                  <a:schemeClr val="tx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단열</a:t>
            </a:r>
            <a:r>
              <a:rPr lang="ko-KR" altLang="en-US" dirty="0">
                <a:solidFill>
                  <a:schemeClr val="tx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공법</a:t>
            </a:r>
            <a:endParaRPr lang="en-US" altLang="ko-KR" dirty="0">
              <a:solidFill>
                <a:schemeClr val="bg1">
                  <a:lumMod val="50000"/>
                </a:schemeClr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500" dirty="0">
                <a:solidFill>
                  <a:schemeClr val="bg1">
                    <a:lumMod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중간에 단열재를 설치하여 내</a:t>
            </a:r>
            <a:r>
              <a:rPr lang="en-US" altLang="ko-KR" sz="1500" dirty="0">
                <a:solidFill>
                  <a:schemeClr val="bg1">
                    <a:lumMod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·</a:t>
            </a:r>
            <a:r>
              <a:rPr lang="ko-KR" altLang="en-US" sz="1500" dirty="0">
                <a:solidFill>
                  <a:schemeClr val="bg1">
                    <a:lumMod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외부 콘크리트를 한번에 </a:t>
            </a:r>
            <a:r>
              <a:rPr lang="ko-KR" altLang="en-US" sz="1500" dirty="0" err="1">
                <a:solidFill>
                  <a:schemeClr val="bg1">
                    <a:lumMod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타설하는</a:t>
            </a:r>
            <a:r>
              <a:rPr lang="ko-KR" altLang="en-US" sz="1500" dirty="0">
                <a:solidFill>
                  <a:schemeClr val="bg1">
                    <a:lumMod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공법</a:t>
            </a:r>
            <a:endParaRPr lang="en-US" altLang="ko-KR" sz="1500" dirty="0">
              <a:solidFill>
                <a:schemeClr val="bg1">
                  <a:lumMod val="50000"/>
                </a:schemeClr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1423AF5-5DB0-44DA-AA17-20880D4E858C}"/>
              </a:ext>
            </a:extLst>
          </p:cNvPr>
          <p:cNvSpPr txBox="1"/>
          <p:nvPr/>
        </p:nvSpPr>
        <p:spPr>
          <a:xfrm>
            <a:off x="4795540" y="7215249"/>
            <a:ext cx="2236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단열층이 끊기지 않아</a:t>
            </a:r>
            <a:endParaRPr lang="en-US" altLang="ko-KR" sz="1500" dirty="0">
              <a:solidFill>
                <a:srgbClr val="C0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r>
              <a:rPr lang="ko-KR" altLang="en-US" sz="1500" dirty="0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단열 효과가 우수하며</a:t>
            </a:r>
            <a:r>
              <a:rPr lang="en-US" altLang="ko-KR" sz="1500" dirty="0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, </a:t>
            </a:r>
            <a:r>
              <a:rPr lang="ko-KR" altLang="en-US" sz="1500" dirty="0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일체 </a:t>
            </a:r>
            <a:r>
              <a:rPr lang="ko-KR" altLang="en-US" sz="1500" dirty="0" err="1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타설로</a:t>
            </a:r>
            <a:r>
              <a:rPr lang="ko-KR" altLang="en-US" sz="1500" dirty="0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</a:t>
            </a:r>
            <a:r>
              <a:rPr lang="ko-KR" altLang="en-US" sz="1500" dirty="0" err="1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밀폐력이</a:t>
            </a:r>
            <a:r>
              <a:rPr lang="ko-KR" altLang="en-US" sz="1500" dirty="0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월등하여 </a:t>
            </a:r>
            <a:r>
              <a:rPr lang="ko-KR" altLang="en-US" sz="1500" dirty="0" err="1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열손실</a:t>
            </a:r>
            <a:r>
              <a:rPr lang="ko-KR" altLang="en-US" sz="1500" dirty="0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최소화</a:t>
            </a:r>
            <a:endParaRPr lang="en-US" altLang="ko-KR" sz="1500" dirty="0">
              <a:solidFill>
                <a:srgbClr val="C0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AC159F1-9026-49F7-BC08-0337422D50C8}"/>
              </a:ext>
            </a:extLst>
          </p:cNvPr>
          <p:cNvSpPr txBox="1"/>
          <p:nvPr/>
        </p:nvSpPr>
        <p:spPr>
          <a:xfrm>
            <a:off x="4260267" y="422528"/>
            <a:ext cx="2580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열손실</a:t>
            </a:r>
            <a:r>
              <a:rPr lang="ko-KR" altLang="en-US" sz="2400" b="1" dirty="0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발생 차단</a:t>
            </a:r>
            <a:endParaRPr lang="en-US" altLang="ko-KR" sz="2400" b="1" dirty="0">
              <a:solidFill>
                <a:srgbClr val="C0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2379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CCAEB808-F3A2-4BED-9CF7-C9F45C83862B}"/>
              </a:ext>
            </a:extLst>
          </p:cNvPr>
          <p:cNvGrpSpPr/>
          <p:nvPr/>
        </p:nvGrpSpPr>
        <p:grpSpPr>
          <a:xfrm>
            <a:off x="551546" y="2736014"/>
            <a:ext cx="3421556" cy="7038960"/>
            <a:chOff x="14856246" y="2438352"/>
            <a:chExt cx="2968714" cy="6107339"/>
          </a:xfrm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AE407D07-D4E9-4E92-B8D1-32C417DFB360}"/>
                </a:ext>
              </a:extLst>
            </p:cNvPr>
            <p:cNvSpPr/>
            <p:nvPr/>
          </p:nvSpPr>
          <p:spPr>
            <a:xfrm rot="5400000">
              <a:off x="16675500" y="3412894"/>
              <a:ext cx="2124002" cy="174918"/>
            </a:xfrm>
            <a:prstGeom prst="rect">
              <a:avLst/>
            </a:prstGeom>
            <a:solidFill>
              <a:srgbClr val="FE9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B6A80E4A-D84F-414F-8D6C-1CEBBB8F6D67}"/>
                </a:ext>
              </a:extLst>
            </p:cNvPr>
            <p:cNvSpPr/>
            <p:nvPr/>
          </p:nvSpPr>
          <p:spPr>
            <a:xfrm rot="5400000">
              <a:off x="15943124" y="6219602"/>
              <a:ext cx="2893394" cy="187669"/>
            </a:xfrm>
            <a:prstGeom prst="rect">
              <a:avLst/>
            </a:prstGeom>
            <a:solidFill>
              <a:srgbClr val="FE9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9BB4AB9B-6E7C-430C-B4A9-C7D8F5B2A358}"/>
                </a:ext>
              </a:extLst>
            </p:cNvPr>
            <p:cNvSpPr/>
            <p:nvPr/>
          </p:nvSpPr>
          <p:spPr>
            <a:xfrm>
              <a:off x="14856246" y="2669485"/>
              <a:ext cx="2645383" cy="267281"/>
            </a:xfrm>
            <a:prstGeom prst="rect">
              <a:avLst/>
            </a:prstGeom>
            <a:solidFill>
              <a:srgbClr val="FE9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4D945EB-FEB2-4BF0-B59D-F44154ED2EB7}"/>
                </a:ext>
              </a:extLst>
            </p:cNvPr>
            <p:cNvSpPr/>
            <p:nvPr/>
          </p:nvSpPr>
          <p:spPr>
            <a:xfrm>
              <a:off x="14856249" y="7954567"/>
              <a:ext cx="2222480" cy="267281"/>
            </a:xfrm>
            <a:prstGeom prst="rect">
              <a:avLst/>
            </a:prstGeom>
            <a:solidFill>
              <a:srgbClr val="FE9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5A995CF6-0F63-402E-B38E-7B30BACA99E3}"/>
                </a:ext>
              </a:extLst>
            </p:cNvPr>
            <p:cNvSpPr/>
            <p:nvPr/>
          </p:nvSpPr>
          <p:spPr>
            <a:xfrm rot="10800000">
              <a:off x="17030559" y="8302800"/>
              <a:ext cx="706160" cy="230466"/>
            </a:xfrm>
            <a:prstGeom prst="rect">
              <a:avLst/>
            </a:prstGeom>
            <a:solidFill>
              <a:srgbClr val="FE9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099F0639-4A2D-4B1D-8E00-45CF96944C5E}"/>
                </a:ext>
              </a:extLst>
            </p:cNvPr>
            <p:cNvSpPr/>
            <p:nvPr/>
          </p:nvSpPr>
          <p:spPr>
            <a:xfrm rot="14386761">
              <a:off x="16783640" y="8154268"/>
              <a:ext cx="579246" cy="203599"/>
            </a:xfrm>
            <a:prstGeom prst="rect">
              <a:avLst/>
            </a:prstGeom>
            <a:solidFill>
              <a:srgbClr val="FE9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2" name="그림 21">
            <a:extLst>
              <a:ext uri="{FF2B5EF4-FFF2-40B4-BE49-F238E27FC236}">
                <a16:creationId xmlns:a16="http://schemas.microsoft.com/office/drawing/2014/main" id="{EF95EEA6-90B7-4F0A-B5B6-EE1A348AE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48" y="2723030"/>
            <a:ext cx="6480000" cy="730788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EF16F21-8C32-40BE-B967-F23957A45B1A}"/>
              </a:ext>
            </a:extLst>
          </p:cNvPr>
          <p:cNvSpPr txBox="1"/>
          <p:nvPr/>
        </p:nvSpPr>
        <p:spPr>
          <a:xfrm>
            <a:off x="1400056" y="7106724"/>
            <a:ext cx="189854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100" b="1" dirty="0" err="1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열손실</a:t>
            </a:r>
            <a:r>
              <a:rPr lang="ko-KR" altLang="en-US" sz="2100" b="1" dirty="0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발생</a:t>
            </a:r>
            <a:endParaRPr lang="en-US" altLang="ko-KR" sz="2100" b="1" dirty="0">
              <a:solidFill>
                <a:srgbClr val="C0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118DC6F-54E8-4DE2-94E4-A55C71B407CC}"/>
              </a:ext>
            </a:extLst>
          </p:cNvPr>
          <p:cNvSpPr txBox="1"/>
          <p:nvPr/>
        </p:nvSpPr>
        <p:spPr>
          <a:xfrm>
            <a:off x="1565916" y="1886101"/>
            <a:ext cx="189854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100" b="1" dirty="0" err="1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열손실</a:t>
            </a:r>
            <a:r>
              <a:rPr lang="ko-KR" altLang="en-US" sz="2100" b="1" dirty="0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발생</a:t>
            </a:r>
            <a:endParaRPr lang="en-US" altLang="ko-KR" sz="2100" b="1" dirty="0">
              <a:solidFill>
                <a:srgbClr val="C0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58F76FB6-BADC-4994-AA5E-D3D207CD3988}"/>
              </a:ext>
            </a:extLst>
          </p:cNvPr>
          <p:cNvGrpSpPr/>
          <p:nvPr/>
        </p:nvGrpSpPr>
        <p:grpSpPr>
          <a:xfrm>
            <a:off x="2967322" y="6191582"/>
            <a:ext cx="1291646" cy="2748654"/>
            <a:chOff x="2630634" y="6484109"/>
            <a:chExt cx="1291646" cy="2748654"/>
          </a:xfrm>
        </p:grpSpPr>
        <p:sp>
          <p:nvSpPr>
            <p:cNvPr id="21" name="자유형 15">
              <a:extLst>
                <a:ext uri="{FF2B5EF4-FFF2-40B4-BE49-F238E27FC236}">
                  <a16:creationId xmlns:a16="http://schemas.microsoft.com/office/drawing/2014/main" id="{ACC83803-3745-4F06-9A9E-82FB76C84BA7}"/>
                </a:ext>
              </a:extLst>
            </p:cNvPr>
            <p:cNvSpPr/>
            <p:nvPr/>
          </p:nvSpPr>
          <p:spPr>
            <a:xfrm rot="20724121" flipH="1">
              <a:off x="2670991" y="8553230"/>
              <a:ext cx="1081512" cy="679533"/>
            </a:xfrm>
            <a:custGeom>
              <a:avLst/>
              <a:gdLst>
                <a:gd name="connsiteX0" fmla="*/ 661987 w 661987"/>
                <a:gd name="connsiteY0" fmla="*/ 0 h 283744"/>
                <a:gd name="connsiteX1" fmla="*/ 538162 w 661987"/>
                <a:gd name="connsiteY1" fmla="*/ 38100 h 283744"/>
                <a:gd name="connsiteX2" fmla="*/ 511969 w 661987"/>
                <a:gd name="connsiteY2" fmla="*/ 223838 h 283744"/>
                <a:gd name="connsiteX3" fmla="*/ 452437 w 661987"/>
                <a:gd name="connsiteY3" fmla="*/ 150019 h 283744"/>
                <a:gd name="connsiteX4" fmla="*/ 426244 w 661987"/>
                <a:gd name="connsiteY4" fmla="*/ 259556 h 283744"/>
                <a:gd name="connsiteX5" fmla="*/ 342900 w 661987"/>
                <a:gd name="connsiteY5" fmla="*/ 209550 h 283744"/>
                <a:gd name="connsiteX6" fmla="*/ 295275 w 661987"/>
                <a:gd name="connsiteY6" fmla="*/ 283369 h 283744"/>
                <a:gd name="connsiteX7" fmla="*/ 245269 w 661987"/>
                <a:gd name="connsiteY7" fmla="*/ 171450 h 283744"/>
                <a:gd name="connsiteX8" fmla="*/ 188119 w 661987"/>
                <a:gd name="connsiteY8" fmla="*/ 259556 h 283744"/>
                <a:gd name="connsiteX9" fmla="*/ 126206 w 661987"/>
                <a:gd name="connsiteY9" fmla="*/ 192881 h 283744"/>
                <a:gd name="connsiteX10" fmla="*/ 100012 w 661987"/>
                <a:gd name="connsiteY10" fmla="*/ 233363 h 283744"/>
                <a:gd name="connsiteX11" fmla="*/ 0 w 661987"/>
                <a:gd name="connsiteY11" fmla="*/ 52388 h 28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1987" h="283744">
                  <a:moveTo>
                    <a:pt x="661987" y="0"/>
                  </a:moveTo>
                  <a:cubicBezTo>
                    <a:pt x="612576" y="397"/>
                    <a:pt x="563165" y="794"/>
                    <a:pt x="538162" y="38100"/>
                  </a:cubicBezTo>
                  <a:cubicBezTo>
                    <a:pt x="513159" y="75406"/>
                    <a:pt x="526256" y="205185"/>
                    <a:pt x="511969" y="223838"/>
                  </a:cubicBezTo>
                  <a:cubicBezTo>
                    <a:pt x="497682" y="242491"/>
                    <a:pt x="466724" y="144066"/>
                    <a:pt x="452437" y="150019"/>
                  </a:cubicBezTo>
                  <a:cubicBezTo>
                    <a:pt x="438150" y="155972"/>
                    <a:pt x="444500" y="249634"/>
                    <a:pt x="426244" y="259556"/>
                  </a:cubicBezTo>
                  <a:cubicBezTo>
                    <a:pt x="407988" y="269478"/>
                    <a:pt x="364728" y="205581"/>
                    <a:pt x="342900" y="209550"/>
                  </a:cubicBezTo>
                  <a:cubicBezTo>
                    <a:pt x="321072" y="213519"/>
                    <a:pt x="311547" y="289719"/>
                    <a:pt x="295275" y="283369"/>
                  </a:cubicBezTo>
                  <a:cubicBezTo>
                    <a:pt x="279003" y="277019"/>
                    <a:pt x="263128" y="175419"/>
                    <a:pt x="245269" y="171450"/>
                  </a:cubicBezTo>
                  <a:cubicBezTo>
                    <a:pt x="227410" y="167481"/>
                    <a:pt x="207963" y="255984"/>
                    <a:pt x="188119" y="259556"/>
                  </a:cubicBezTo>
                  <a:cubicBezTo>
                    <a:pt x="168275" y="263128"/>
                    <a:pt x="140890" y="197246"/>
                    <a:pt x="126206" y="192881"/>
                  </a:cubicBezTo>
                  <a:cubicBezTo>
                    <a:pt x="111522" y="188516"/>
                    <a:pt x="121046" y="256779"/>
                    <a:pt x="100012" y="233363"/>
                  </a:cubicBezTo>
                  <a:cubicBezTo>
                    <a:pt x="78978" y="209947"/>
                    <a:pt x="39489" y="131167"/>
                    <a:pt x="0" y="52388"/>
                  </a:cubicBezTo>
                </a:path>
              </a:pathLst>
            </a:custGeom>
            <a:ln w="63500">
              <a:solidFill>
                <a:srgbClr val="FF0000"/>
              </a:soli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자유형 14">
              <a:extLst>
                <a:ext uri="{FF2B5EF4-FFF2-40B4-BE49-F238E27FC236}">
                  <a16:creationId xmlns:a16="http://schemas.microsoft.com/office/drawing/2014/main" id="{299FC25E-DB06-4634-B46C-F1E226DFE722}"/>
                </a:ext>
              </a:extLst>
            </p:cNvPr>
            <p:cNvSpPr/>
            <p:nvPr/>
          </p:nvSpPr>
          <p:spPr>
            <a:xfrm flipH="1">
              <a:off x="2630634" y="6484109"/>
              <a:ext cx="1291646" cy="361399"/>
            </a:xfrm>
            <a:custGeom>
              <a:avLst/>
              <a:gdLst>
                <a:gd name="connsiteX0" fmla="*/ 600075 w 600075"/>
                <a:gd name="connsiteY0" fmla="*/ 16670 h 73953"/>
                <a:gd name="connsiteX1" fmla="*/ 476250 w 600075"/>
                <a:gd name="connsiteY1" fmla="*/ 73820 h 73953"/>
                <a:gd name="connsiteX2" fmla="*/ 438150 w 600075"/>
                <a:gd name="connsiteY2" fmla="*/ 2382 h 73953"/>
                <a:gd name="connsiteX3" fmla="*/ 397669 w 600075"/>
                <a:gd name="connsiteY3" fmla="*/ 69057 h 73953"/>
                <a:gd name="connsiteX4" fmla="*/ 361950 w 600075"/>
                <a:gd name="connsiteY4" fmla="*/ 21432 h 73953"/>
                <a:gd name="connsiteX5" fmla="*/ 328612 w 600075"/>
                <a:gd name="connsiteY5" fmla="*/ 69057 h 73953"/>
                <a:gd name="connsiteX6" fmla="*/ 285750 w 600075"/>
                <a:gd name="connsiteY6" fmla="*/ 1 h 73953"/>
                <a:gd name="connsiteX7" fmla="*/ 252412 w 600075"/>
                <a:gd name="connsiteY7" fmla="*/ 71438 h 73953"/>
                <a:gd name="connsiteX8" fmla="*/ 223837 w 600075"/>
                <a:gd name="connsiteY8" fmla="*/ 28576 h 73953"/>
                <a:gd name="connsiteX9" fmla="*/ 0 w 600075"/>
                <a:gd name="connsiteY9" fmla="*/ 28576 h 73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0075" h="73953">
                  <a:moveTo>
                    <a:pt x="600075" y="16670"/>
                  </a:moveTo>
                  <a:cubicBezTo>
                    <a:pt x="551656" y="46435"/>
                    <a:pt x="503237" y="76201"/>
                    <a:pt x="476250" y="73820"/>
                  </a:cubicBezTo>
                  <a:cubicBezTo>
                    <a:pt x="449262" y="71439"/>
                    <a:pt x="451247" y="3176"/>
                    <a:pt x="438150" y="2382"/>
                  </a:cubicBezTo>
                  <a:cubicBezTo>
                    <a:pt x="425053" y="1588"/>
                    <a:pt x="410369" y="65882"/>
                    <a:pt x="397669" y="69057"/>
                  </a:cubicBezTo>
                  <a:cubicBezTo>
                    <a:pt x="384969" y="72232"/>
                    <a:pt x="373459" y="21432"/>
                    <a:pt x="361950" y="21432"/>
                  </a:cubicBezTo>
                  <a:cubicBezTo>
                    <a:pt x="350441" y="21432"/>
                    <a:pt x="341312" y="72629"/>
                    <a:pt x="328612" y="69057"/>
                  </a:cubicBezTo>
                  <a:cubicBezTo>
                    <a:pt x="315912" y="65485"/>
                    <a:pt x="298450" y="-396"/>
                    <a:pt x="285750" y="1"/>
                  </a:cubicBezTo>
                  <a:cubicBezTo>
                    <a:pt x="273050" y="398"/>
                    <a:pt x="262731" y="66676"/>
                    <a:pt x="252412" y="71438"/>
                  </a:cubicBezTo>
                  <a:cubicBezTo>
                    <a:pt x="242093" y="76200"/>
                    <a:pt x="265906" y="35720"/>
                    <a:pt x="223837" y="28576"/>
                  </a:cubicBezTo>
                  <a:cubicBezTo>
                    <a:pt x="181768" y="21432"/>
                    <a:pt x="0" y="28576"/>
                    <a:pt x="0" y="28576"/>
                  </a:cubicBezTo>
                </a:path>
              </a:pathLst>
            </a:custGeom>
            <a:ln w="63500">
              <a:solidFill>
                <a:srgbClr val="FF0000"/>
              </a:solidFill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9" name="자유형 13">
            <a:extLst>
              <a:ext uri="{FF2B5EF4-FFF2-40B4-BE49-F238E27FC236}">
                <a16:creationId xmlns:a16="http://schemas.microsoft.com/office/drawing/2014/main" id="{32EEFE23-99B8-4744-ADEE-0584DEF1C9FD}"/>
              </a:ext>
            </a:extLst>
          </p:cNvPr>
          <p:cNvSpPr/>
          <p:nvPr/>
        </p:nvSpPr>
        <p:spPr>
          <a:xfrm rot="10800000" flipH="1">
            <a:off x="3222137" y="2602490"/>
            <a:ext cx="565973" cy="1332011"/>
          </a:xfrm>
          <a:custGeom>
            <a:avLst/>
            <a:gdLst>
              <a:gd name="connsiteX0" fmla="*/ 0 w 128291"/>
              <a:gd name="connsiteY0" fmla="*/ 0 h 445294"/>
              <a:gd name="connsiteX1" fmla="*/ 126207 w 128291"/>
              <a:gd name="connsiteY1" fmla="*/ 111919 h 445294"/>
              <a:gd name="connsiteX2" fmla="*/ 80963 w 128291"/>
              <a:gd name="connsiteY2" fmla="*/ 166687 h 445294"/>
              <a:gd name="connsiteX3" fmla="*/ 111919 w 128291"/>
              <a:gd name="connsiteY3" fmla="*/ 202406 h 445294"/>
              <a:gd name="connsiteX4" fmla="*/ 76200 w 128291"/>
              <a:gd name="connsiteY4" fmla="*/ 242887 h 445294"/>
              <a:gd name="connsiteX5" fmla="*/ 119063 w 128291"/>
              <a:gd name="connsiteY5" fmla="*/ 276225 h 445294"/>
              <a:gd name="connsiteX6" fmla="*/ 7144 w 128291"/>
              <a:gd name="connsiteY6" fmla="*/ 445294 h 4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291" h="445294">
                <a:moveTo>
                  <a:pt x="0" y="0"/>
                </a:moveTo>
                <a:cubicBezTo>
                  <a:pt x="56356" y="42069"/>
                  <a:pt x="112713" y="84138"/>
                  <a:pt x="126207" y="111919"/>
                </a:cubicBezTo>
                <a:cubicBezTo>
                  <a:pt x="139701" y="139700"/>
                  <a:pt x="83344" y="151606"/>
                  <a:pt x="80963" y="166687"/>
                </a:cubicBezTo>
                <a:cubicBezTo>
                  <a:pt x="78582" y="181768"/>
                  <a:pt x="112713" y="189706"/>
                  <a:pt x="111919" y="202406"/>
                </a:cubicBezTo>
                <a:cubicBezTo>
                  <a:pt x="111125" y="215106"/>
                  <a:pt x="75009" y="230584"/>
                  <a:pt x="76200" y="242887"/>
                </a:cubicBezTo>
                <a:cubicBezTo>
                  <a:pt x="77391" y="255190"/>
                  <a:pt x="130572" y="242491"/>
                  <a:pt x="119063" y="276225"/>
                </a:cubicBezTo>
                <a:cubicBezTo>
                  <a:pt x="107554" y="309960"/>
                  <a:pt x="26194" y="417513"/>
                  <a:pt x="7144" y="445294"/>
                </a:cubicBezTo>
              </a:path>
            </a:pathLst>
          </a:custGeom>
          <a:ln w="63500">
            <a:solidFill>
              <a:srgbClr val="FF0000"/>
            </a:soli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6D4DC0C0-1141-4D7A-9533-F547C25A69E7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548" y="8230912"/>
            <a:ext cx="2160000" cy="1800000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2AF2A4DF-3EC8-4FE1-9885-34F0E64701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6686" b="35932"/>
          <a:stretch/>
        </p:blipFill>
        <p:spPr>
          <a:xfrm>
            <a:off x="5939925" y="10241754"/>
            <a:ext cx="1080000" cy="145259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81D8E95C-203B-4D5D-A6BD-AEEFC702ACEB}"/>
              </a:ext>
            </a:extLst>
          </p:cNvPr>
          <p:cNvSpPr txBox="1"/>
          <p:nvPr/>
        </p:nvSpPr>
        <p:spPr>
          <a:xfrm>
            <a:off x="4432993" y="1593490"/>
            <a:ext cx="2580271" cy="1159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err="1">
                <a:solidFill>
                  <a:schemeClr val="tx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외단열</a:t>
            </a:r>
            <a:r>
              <a:rPr lang="ko-KR" altLang="en-US" dirty="0">
                <a:solidFill>
                  <a:schemeClr val="tx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공법</a:t>
            </a:r>
            <a:endParaRPr lang="en-US" altLang="ko-KR" dirty="0">
              <a:solidFill>
                <a:schemeClr val="bg1">
                  <a:lumMod val="50000"/>
                </a:schemeClr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500" dirty="0">
                <a:solidFill>
                  <a:schemeClr val="bg1">
                    <a:lumMod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구조체 외벽에 단열재를 </a:t>
            </a:r>
            <a:r>
              <a:rPr lang="ko-KR" altLang="en-US" sz="1500" dirty="0" err="1">
                <a:solidFill>
                  <a:schemeClr val="bg1">
                    <a:lumMod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후시공하는</a:t>
            </a:r>
            <a:r>
              <a:rPr lang="ko-KR" altLang="en-US" sz="1500" dirty="0">
                <a:solidFill>
                  <a:schemeClr val="bg1">
                    <a:lumMod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단열 방법</a:t>
            </a:r>
            <a:endParaRPr lang="en-US" altLang="ko-KR" sz="1500" dirty="0">
              <a:solidFill>
                <a:schemeClr val="bg1">
                  <a:lumMod val="50000"/>
                </a:schemeClr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8C65825-5ED0-4D99-98F1-18AF1B782252}"/>
              </a:ext>
            </a:extLst>
          </p:cNvPr>
          <p:cNvSpPr txBox="1"/>
          <p:nvPr/>
        </p:nvSpPr>
        <p:spPr>
          <a:xfrm>
            <a:off x="4432993" y="5139305"/>
            <a:ext cx="2580271" cy="1159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err="1"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내</a:t>
            </a:r>
            <a:r>
              <a:rPr lang="ko-KR" altLang="en-US" dirty="0" err="1">
                <a:solidFill>
                  <a:schemeClr val="tx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단열</a:t>
            </a:r>
            <a:r>
              <a:rPr lang="ko-KR" altLang="en-US" dirty="0">
                <a:solidFill>
                  <a:schemeClr val="tx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공법</a:t>
            </a:r>
            <a:endParaRPr lang="en-US" altLang="ko-KR" dirty="0">
              <a:solidFill>
                <a:schemeClr val="bg1">
                  <a:lumMod val="50000"/>
                </a:schemeClr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500" dirty="0">
                <a:solidFill>
                  <a:schemeClr val="bg1">
                    <a:lumMod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구조체 내부에 단열재를 </a:t>
            </a:r>
            <a:r>
              <a:rPr lang="ko-KR" altLang="en-US" sz="1500" dirty="0" err="1">
                <a:solidFill>
                  <a:schemeClr val="bg1">
                    <a:lumMod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후시공하는</a:t>
            </a:r>
            <a:r>
              <a:rPr lang="ko-KR" altLang="en-US" sz="1500" dirty="0">
                <a:solidFill>
                  <a:schemeClr val="bg1">
                    <a:lumMod val="50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단열 방법</a:t>
            </a:r>
            <a:endParaRPr lang="en-US" altLang="ko-KR" sz="1500" dirty="0">
              <a:solidFill>
                <a:schemeClr val="bg1">
                  <a:lumMod val="50000"/>
                </a:schemeClr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D63BCE6-64C5-4B75-A2FA-AF2681B10DB1}"/>
              </a:ext>
            </a:extLst>
          </p:cNvPr>
          <p:cNvSpPr txBox="1"/>
          <p:nvPr/>
        </p:nvSpPr>
        <p:spPr>
          <a:xfrm>
            <a:off x="4795540" y="7661648"/>
            <a:ext cx="22360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단열에 단절된 부분이 생겨</a:t>
            </a:r>
            <a:r>
              <a:rPr lang="en-US" altLang="ko-KR" sz="1500" dirty="0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</a:t>
            </a:r>
            <a:r>
              <a:rPr lang="ko-KR" altLang="en-US" sz="1500" dirty="0" err="1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열교현상</a:t>
            </a:r>
            <a:r>
              <a:rPr lang="ko-KR" altLang="en-US" sz="1500" dirty="0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발생</a:t>
            </a:r>
            <a:endParaRPr lang="en-US" altLang="ko-KR" sz="1500" dirty="0">
              <a:solidFill>
                <a:srgbClr val="C0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91156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5AF69E8-D67F-4EF5-9162-CFCEC0CEDA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7" t="5269" r="4857" b="5256"/>
          <a:stretch/>
        </p:blipFill>
        <p:spPr>
          <a:xfrm>
            <a:off x="0" y="0"/>
            <a:ext cx="7559675" cy="1069181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CDE3F84D-3031-49BE-80E4-C5C7DCD821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949" y="104775"/>
            <a:ext cx="7343776" cy="1048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13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3BEEC7-30D0-495A-8886-0B51FBDA50C6}"/>
              </a:ext>
            </a:extLst>
          </p:cNvPr>
          <p:cNvSpPr txBox="1"/>
          <p:nvPr/>
        </p:nvSpPr>
        <p:spPr>
          <a:xfrm>
            <a:off x="719138" y="1639067"/>
            <a:ext cx="6300787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100" b="1" dirty="0">
                <a:solidFill>
                  <a:srgbClr val="CC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패시브 건축물 인증 </a:t>
            </a:r>
            <a:r>
              <a:rPr lang="en-US" altLang="ko-KR" sz="2100" b="1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(</a:t>
            </a:r>
            <a:r>
              <a:rPr lang="en-US" altLang="ko-KR" sz="2100" b="1" dirty="0">
                <a:solidFill>
                  <a:srgbClr val="C0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83%</a:t>
            </a:r>
            <a:r>
              <a:rPr lang="ko-KR" altLang="en-US" sz="2100" b="1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에너지 절감 효과</a:t>
            </a:r>
            <a:r>
              <a:rPr lang="en-US" altLang="ko-KR" sz="2100" b="1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)</a:t>
            </a:r>
            <a:endParaRPr lang="en-US" altLang="ko-KR" sz="2100" b="1" dirty="0">
              <a:solidFill>
                <a:srgbClr val="CC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endParaRPr lang="en-US" altLang="ko-KR" sz="1000" b="1" dirty="0">
              <a:solidFill>
                <a:srgbClr val="003F66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pPr algn="just">
              <a:lnSpc>
                <a:spcPct val="150000"/>
              </a:lnSpc>
              <a:spcBef>
                <a:spcPts val="400"/>
              </a:spcBef>
            </a:pP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패시브 건축물 인증기준 중 에너지 성능의 평가 지표로서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바닥면적 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1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㎡당 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‘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연간 난방에너지 요구량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’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이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널리 사용되고 있습니다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.</a:t>
            </a:r>
          </a:p>
          <a:p>
            <a:pPr algn="just">
              <a:lnSpc>
                <a:spcPct val="150000"/>
              </a:lnSpc>
              <a:spcBef>
                <a:spcPts val="400"/>
              </a:spcBef>
            </a:pP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패시브 건축물은 외관상으로는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일반 건물과 다르지 않으나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,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국내 기후에 맞춰 패시브 기술을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적용해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연간 난방에너지 요구량을 줄이는 것을 목표로 합니다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.</a:t>
            </a:r>
          </a:p>
          <a:p>
            <a:pPr algn="just">
              <a:lnSpc>
                <a:spcPct val="150000"/>
              </a:lnSpc>
              <a:spcBef>
                <a:spcPts val="400"/>
              </a:spcBef>
            </a:pP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최근 국내에 지어진 단독주택의 평균 에너지 효율은 약 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17L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수준이며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,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이는 겨울철 실내 온도를 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20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℃로 유지하기 위해서는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바닥면적 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1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㎡당 연간 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17L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의 등유를 태워야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한다는 것을 의미합니다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.</a:t>
            </a:r>
          </a:p>
          <a:p>
            <a:pPr algn="just"/>
            <a:endParaRPr lang="en-US" altLang="ko-KR" sz="1400" dirty="0">
              <a:solidFill>
                <a:srgbClr val="5A5552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3F890E-2C12-4DAC-9261-BF2D200CD293}"/>
              </a:ext>
            </a:extLst>
          </p:cNvPr>
          <p:cNvSpPr txBox="1"/>
          <p:nvPr/>
        </p:nvSpPr>
        <p:spPr>
          <a:xfrm>
            <a:off x="719138" y="5953763"/>
            <a:ext cx="6300787" cy="1618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100" b="1" dirty="0">
                <a:solidFill>
                  <a:srgbClr val="CC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연간 난방 에너지 요구량 </a:t>
            </a:r>
            <a:r>
              <a:rPr lang="en-US" altLang="ko-KR" sz="2100" b="1" dirty="0">
                <a:solidFill>
                  <a:srgbClr val="CC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17L/</a:t>
            </a:r>
            <a:r>
              <a:rPr lang="ko-KR" altLang="en-US" sz="2100" b="1" dirty="0">
                <a:solidFill>
                  <a:srgbClr val="CC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㎡ → </a:t>
            </a:r>
            <a:r>
              <a:rPr lang="en-US" altLang="ko-KR" sz="2100" b="1" dirty="0">
                <a:solidFill>
                  <a:srgbClr val="CC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2.8L/</a:t>
            </a:r>
            <a:r>
              <a:rPr lang="ko-KR" altLang="en-US" sz="2100" b="1" dirty="0">
                <a:solidFill>
                  <a:srgbClr val="CC0000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㎡</a:t>
            </a:r>
            <a:endParaRPr lang="en-US" altLang="ko-KR" sz="2100" b="1" dirty="0">
              <a:solidFill>
                <a:srgbClr val="CC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endParaRPr lang="en-US" altLang="ko-KR" sz="1000" b="1" dirty="0">
              <a:solidFill>
                <a:srgbClr val="CC0000"/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  <a:p>
            <a:pPr algn="just">
              <a:lnSpc>
                <a:spcPct val="150000"/>
              </a:lnSpc>
              <a:spcBef>
                <a:spcPts val="400"/>
              </a:spcBef>
            </a:pP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연간 난방 에너지 요구량을 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2.8L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로 낮추게 되면 에너지 소비량이 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83%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이상 절감되며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,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실내 온도 유지는 물론 열 손실 방지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,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결로 및 곰팡이 예방 등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 </a:t>
            </a:r>
            <a:r>
              <a:rPr lang="ko-KR" altLang="en-US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높은 수준의 쾌적성을 제공하는 것이 특징입니다</a:t>
            </a:r>
            <a:r>
              <a:rPr lang="en-US" altLang="ko-KR" sz="1500" dirty="0">
                <a:solidFill>
                  <a:srgbClr val="5A5552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.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BED509C4-EA9D-4BE6-9D80-3FC0306E43B6}"/>
              </a:ext>
            </a:extLst>
          </p:cNvPr>
          <p:cNvGrpSpPr/>
          <p:nvPr/>
        </p:nvGrpSpPr>
        <p:grpSpPr>
          <a:xfrm>
            <a:off x="587054" y="347991"/>
            <a:ext cx="2582758" cy="525792"/>
            <a:chOff x="587054" y="1584863"/>
            <a:chExt cx="2582758" cy="525792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1157D169-3E09-4E2E-9351-0B815BEA4E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754" y="1584863"/>
              <a:ext cx="432000" cy="432000"/>
            </a:xfrm>
            <a:prstGeom prst="ellipse">
              <a:avLst/>
            </a:prstGeom>
            <a:solidFill>
              <a:srgbClr val="C2C1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2B21C12-083F-42B9-BBF5-14A2CCF2B25F}"/>
                </a:ext>
              </a:extLst>
            </p:cNvPr>
            <p:cNvSpPr txBox="1"/>
            <p:nvPr/>
          </p:nvSpPr>
          <p:spPr>
            <a:xfrm>
              <a:off x="587054" y="1648990"/>
              <a:ext cx="25827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>
                  <a:solidFill>
                    <a:schemeClr val="bg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02</a:t>
              </a:r>
              <a:r>
                <a:rPr lang="en-US" altLang="ko-KR" sz="2400" dirty="0"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  </a:t>
              </a:r>
              <a:r>
                <a:rPr lang="ko-KR" altLang="en-US" sz="2400" dirty="0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특징 및 장점 </a:t>
              </a:r>
              <a:r>
                <a:rPr lang="en-US" altLang="ko-KR" sz="2400" dirty="0">
                  <a:solidFill>
                    <a:srgbClr val="535353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rPr>
                <a:t>-1</a:t>
              </a:r>
              <a:endParaRPr lang="ko-KR" altLang="en-US" sz="2400" dirty="0">
                <a:solidFill>
                  <a:srgbClr val="535353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endParaRPr>
            </a:p>
          </p:txBody>
        </p:sp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id="{BC725994-E347-48EA-8678-37946BD2EC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6686" b="35932"/>
          <a:stretch/>
        </p:blipFill>
        <p:spPr>
          <a:xfrm>
            <a:off x="5939925" y="10241754"/>
            <a:ext cx="1080000" cy="14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0595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2063</TotalTime>
  <Words>1045</Words>
  <Application>Microsoft Office PowerPoint</Application>
  <PresentationFormat>사용자 지정</PresentationFormat>
  <Paragraphs>188</Paragraphs>
  <Slides>20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30" baseType="lpstr">
      <vt:lpstr>HY울릉도M</vt:lpstr>
      <vt:lpstr>KoPubWorldDotum_Pro Medium</vt:lpstr>
      <vt:lpstr>Noto Sans KR Black</vt:lpstr>
      <vt:lpstr>Noto Sans KR Medium</vt:lpstr>
      <vt:lpstr>맑은 고딕</vt:lpstr>
      <vt:lpstr>Arial</vt:lpstr>
      <vt:lpstr>Calibri</vt:lpstr>
      <vt:lpstr>Calibri Light</vt:lpstr>
      <vt:lpstr>Helvetica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원준 유</dc:creator>
  <cp:lastModifiedBy>원준 유</cp:lastModifiedBy>
  <cp:revision>23</cp:revision>
  <cp:lastPrinted>2025-03-05T02:41:22Z</cp:lastPrinted>
  <dcterms:created xsi:type="dcterms:W3CDTF">2025-01-21T00:43:44Z</dcterms:created>
  <dcterms:modified xsi:type="dcterms:W3CDTF">2025-04-04T01:58:18Z</dcterms:modified>
</cp:coreProperties>
</file>